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iroaki Dann" initials="HD" lastIdx="1" clrIdx="0">
    <p:extLst>
      <p:ext uri="{19B8F6BF-5375-455C-9EA6-DF929625EA0E}">
        <p15:presenceInfo xmlns:p15="http://schemas.microsoft.com/office/powerpoint/2012/main" userId="2d89d9cf812d581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030A0"/>
    <a:srgbClr val="00B050"/>
    <a:srgbClr val="FFC000"/>
    <a:srgbClr val="E5E5E5"/>
    <a:srgbClr val="FFAE25"/>
    <a:srgbClr val="FFF25F"/>
    <a:srgbClr val="F36624"/>
    <a:srgbClr val="FFCA16"/>
    <a:srgbClr val="10100F"/>
    <a:srgbClr val="AEC3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29" autoAdjust="0"/>
    <p:restoredTop sz="94660"/>
  </p:normalViewPr>
  <p:slideViewPr>
    <p:cSldViewPr snapToGrid="0">
      <p:cViewPr>
        <p:scale>
          <a:sx n="33" d="100"/>
          <a:sy n="33" d="100"/>
        </p:scale>
        <p:origin x="764" y="7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6926C00-12C9-40D7-9D68-985359A76C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FFAFF65-3C3D-4D6E-AFE7-C8AF636903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A0C9192-081F-4FB6-93D6-DF1657D3FC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32B84-D69D-45CF-914A-1DA12FDC562C}" type="datetimeFigureOut">
              <a:rPr lang="zh-CN" altLang="en-US" smtClean="0"/>
              <a:t>2024/10/30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0EDE79F-E136-4F07-BAB0-ED635F798E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F92B2F6-FD10-42AA-9412-BF5162B32D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5F5ED-265A-45AE-A4F0-0A15321CAD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66692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09FBBA-3E86-447E-A5AE-51B01DE204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AFF0328-A1A6-4390-AED1-C0950E462D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FEFE7DD-6181-4E4F-9682-09ACAC20A9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32B84-D69D-45CF-914A-1DA12FDC562C}" type="datetimeFigureOut">
              <a:rPr lang="zh-CN" altLang="en-US" smtClean="0"/>
              <a:t>2024/10/30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3EFC0D7-CD58-4296-9F38-B1E204C29D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CCEFEE3-F1DB-4B29-ACE4-F68AB48EC8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5F5ED-265A-45AE-A4F0-0A15321CAD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06270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36A349FB-FF67-4D39-8135-26D579A25A0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83C2012-29E0-4D43-9B40-04AFF40189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98CA8EE-FF19-467E-9DE7-7A88D0E766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32B84-D69D-45CF-914A-1DA12FDC562C}" type="datetimeFigureOut">
              <a:rPr lang="zh-CN" altLang="en-US" smtClean="0"/>
              <a:t>2024/10/30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5212BEF-D6ED-428E-A142-42227BF415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C4689BC-804C-4E9C-A443-2683815175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5F5ED-265A-45AE-A4F0-0A15321CAD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05469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541BAF-2CD6-4207-9C43-35F87AEBC3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FAAF3CD-9A05-4A54-AD01-4B3009D60D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64DBDDB-0358-403B-AA8C-01D918D98B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32B84-D69D-45CF-914A-1DA12FDC562C}" type="datetimeFigureOut">
              <a:rPr lang="zh-CN" altLang="en-US" smtClean="0"/>
              <a:t>2024/10/30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30DABA7-A516-4872-9ECD-9C9D30E7A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6022FFE-1317-411E-A7E7-599655B939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5F5ED-265A-45AE-A4F0-0A15321CAD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81076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2E43E2-B2E8-48CB-B1BC-CABEEFB6C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3EAF416-6127-4354-B103-C1EA32FA68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7940C1F-BB26-47AE-93EB-A1BF0222AD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32B84-D69D-45CF-914A-1DA12FDC562C}" type="datetimeFigureOut">
              <a:rPr lang="zh-CN" altLang="en-US" smtClean="0"/>
              <a:t>2024/10/30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45C29DC-9238-45CE-A174-D5E2B1C281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74E14F3-BF0A-446D-B6A4-5805CA2420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5F5ED-265A-45AE-A4F0-0A15321CAD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17841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0065F4-2E7F-43AA-96E3-9F2C12746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64D365B-7FAF-4B27-AFDD-B283BB54B8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F5B4D93-4E02-45EE-AA8E-D2E9D651CD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805B627-4009-4064-A062-A7BBB07F4A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32B84-D69D-45CF-914A-1DA12FDC562C}" type="datetimeFigureOut">
              <a:rPr lang="zh-CN" altLang="en-US" smtClean="0"/>
              <a:t>2024/10/30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118EB4B-EC10-4307-9A5B-2C8C0C9D4A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6B8B7D9-5CC4-47C6-A52B-4840F4836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5F5ED-265A-45AE-A4F0-0A15321CAD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63768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C217444-8418-4DCF-A20B-ACC93A8837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FE563D5-86B9-4678-95E4-AA5002C668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792F203-DB4A-47FF-80F6-99CCF09FC2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2F177D58-370F-4C1E-8DC5-27B08086A01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F9295AEA-61F7-4C80-8304-8738ABE2C55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6EC205D2-9DB5-4E8C-A121-9F69192E72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32B84-D69D-45CF-914A-1DA12FDC562C}" type="datetimeFigureOut">
              <a:rPr lang="zh-CN" altLang="en-US" smtClean="0"/>
              <a:t>2024/10/30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B4A79199-0CB6-40C3-9E8B-78B64F08E8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13150A8E-2159-428F-98AF-AB4C1F0C60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5F5ED-265A-45AE-A4F0-0A15321CAD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63202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C61480-9ED3-40B2-A12A-967FF2B03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A312594-BA44-4E76-80E2-ACA10D6802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32B84-D69D-45CF-914A-1DA12FDC562C}" type="datetimeFigureOut">
              <a:rPr lang="zh-CN" altLang="en-US" smtClean="0"/>
              <a:t>2024/10/30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FF15FE5-6D2E-4572-8023-A8B3CF2300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25D96BE-0F7B-43F9-B79F-29293E9B5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5F5ED-265A-45AE-A4F0-0A15321CAD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27095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D234B2A6-2CEC-4D3D-A25D-EC13505FF5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32B84-D69D-45CF-914A-1DA12FDC562C}" type="datetimeFigureOut">
              <a:rPr lang="zh-CN" altLang="en-US" smtClean="0"/>
              <a:t>2024/10/30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C108CBB2-AD33-4B60-9335-A468753CD2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3C2069E-96D8-4EB9-9A96-1CCBFEDF2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5F5ED-265A-45AE-A4F0-0A15321CAD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82592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64436A-65A1-4DB2-8A1D-AC0385117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ABA50FE-D692-4540-8F01-70EB5C87DE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80827E6-F01D-444B-930C-0205618D41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6B7A3AC-9BF6-4DD6-9807-BDC566BF9D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32B84-D69D-45CF-914A-1DA12FDC562C}" type="datetimeFigureOut">
              <a:rPr lang="zh-CN" altLang="en-US" smtClean="0"/>
              <a:t>2024/10/30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A1546D9-36F1-4A22-9A04-2EBF07B339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8E548E6-7643-4D4B-8596-A8DFDB265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5F5ED-265A-45AE-A4F0-0A15321CAD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51082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19A0D4-CCC9-48DD-9DA8-FF99AB05D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C142826D-B1B8-4FF4-8391-172C223FD3F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621DE69-B5D2-4AA2-8EA8-87A4B5F15E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A33677A-28AA-4EA0-8A55-60B9BE3870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32B84-D69D-45CF-914A-1DA12FDC562C}" type="datetimeFigureOut">
              <a:rPr lang="zh-CN" altLang="en-US" smtClean="0"/>
              <a:t>2024/10/30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F88EBD4-FBDA-4182-AC9C-06430FCA5A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5B4348C-74F7-409C-A704-0EE7824365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5F5ED-265A-45AE-A4F0-0A15321CAD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39997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E26CC7CF-1673-4F15-BDDB-110E102C82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1C57B65-008A-4921-BBE5-0E59CB3526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C61800F-9380-4F4B-B0E5-BBB12D13DE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432B84-D69D-45CF-914A-1DA12FDC562C}" type="datetimeFigureOut">
              <a:rPr lang="zh-CN" altLang="en-US" smtClean="0"/>
              <a:t>2024/10/30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9AD8867-28BF-4162-87F3-8FFF8BDD55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516C9D4-E805-4CDF-A7F9-793BA901D9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B5F5ED-265A-45AE-A4F0-0A15321CAD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70413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1782688B-44A2-4455-A56E-471D03986E9C}"/>
              </a:ext>
            </a:extLst>
          </p:cNvPr>
          <p:cNvGrpSpPr/>
          <p:nvPr/>
        </p:nvGrpSpPr>
        <p:grpSpPr>
          <a:xfrm>
            <a:off x="342870" y="1628775"/>
            <a:ext cx="10249132" cy="3196144"/>
            <a:chOff x="342870" y="1628775"/>
            <a:chExt cx="10249132" cy="3196144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77743443-9982-4007-BB27-F9F81A044C2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6822" b="11229"/>
            <a:stretch/>
          </p:blipFill>
          <p:spPr bwMode="auto">
            <a:xfrm>
              <a:off x="1152525" y="1628775"/>
              <a:ext cx="4269024" cy="31961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C405741D-2EB9-49DE-89B6-BEDA73AF23E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100" b="11229"/>
            <a:stretch/>
          </p:blipFill>
          <p:spPr bwMode="auto">
            <a:xfrm>
              <a:off x="6251642" y="1628775"/>
              <a:ext cx="4340360" cy="31961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F47C9DAD-A2A7-4167-A99A-F97507217543}"/>
                </a:ext>
              </a:extLst>
            </p:cNvPr>
            <p:cNvGrpSpPr/>
            <p:nvPr/>
          </p:nvGrpSpPr>
          <p:grpSpPr>
            <a:xfrm>
              <a:off x="342870" y="1757464"/>
              <a:ext cx="913647" cy="2204936"/>
              <a:chOff x="342870" y="1757464"/>
              <a:chExt cx="913647" cy="2204936"/>
            </a:xfrm>
          </p:grpSpPr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2D97123E-E644-438E-9062-23CD60372972}"/>
                  </a:ext>
                </a:extLst>
              </p:cNvPr>
              <p:cNvSpPr/>
              <p:nvPr/>
            </p:nvSpPr>
            <p:spPr>
              <a:xfrm>
                <a:off x="342870" y="2629099"/>
                <a:ext cx="750526" cy="46166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altLang="zh-CN" sz="2400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CPU</a:t>
                </a:r>
                <a:endParaRPr lang="zh-CN" altLang="en-US" sz="2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6" name="左大括号 5">
                <a:extLst>
                  <a:ext uri="{FF2B5EF4-FFF2-40B4-BE49-F238E27FC236}">
                    <a16:creationId xmlns:a16="http://schemas.microsoft.com/office/drawing/2014/main" id="{7F950759-FAB7-4409-BA25-4E85E024EA4E}"/>
                  </a:ext>
                </a:extLst>
              </p:cNvPr>
              <p:cNvSpPr/>
              <p:nvPr/>
            </p:nvSpPr>
            <p:spPr>
              <a:xfrm>
                <a:off x="1152525" y="1757464"/>
                <a:ext cx="103992" cy="2204936"/>
              </a:xfrm>
              <a:custGeom>
                <a:avLst/>
                <a:gdLst>
                  <a:gd name="connsiteX0" fmla="*/ 103992 w 103992"/>
                  <a:gd name="connsiteY0" fmla="*/ 2204936 h 2204936"/>
                  <a:gd name="connsiteX1" fmla="*/ 51996 w 103992"/>
                  <a:gd name="connsiteY1" fmla="*/ 2196270 h 2204936"/>
                  <a:gd name="connsiteX2" fmla="*/ 51996 w 103992"/>
                  <a:gd name="connsiteY2" fmla="*/ 1642851 h 2204936"/>
                  <a:gd name="connsiteX3" fmla="*/ 51996 w 103992"/>
                  <a:gd name="connsiteY3" fmla="*/ 1111134 h 2204936"/>
                  <a:gd name="connsiteX4" fmla="*/ 0 w 103992"/>
                  <a:gd name="connsiteY4" fmla="*/ 1102468 h 2204936"/>
                  <a:gd name="connsiteX5" fmla="*/ 51996 w 103992"/>
                  <a:gd name="connsiteY5" fmla="*/ 1093802 h 2204936"/>
                  <a:gd name="connsiteX6" fmla="*/ 51996 w 103992"/>
                  <a:gd name="connsiteY6" fmla="*/ 540383 h 2204936"/>
                  <a:gd name="connsiteX7" fmla="*/ 51996 w 103992"/>
                  <a:gd name="connsiteY7" fmla="*/ 8666 h 2204936"/>
                  <a:gd name="connsiteX8" fmla="*/ 103992 w 103992"/>
                  <a:gd name="connsiteY8" fmla="*/ 0 h 2204936"/>
                  <a:gd name="connsiteX9" fmla="*/ 103992 w 103992"/>
                  <a:gd name="connsiteY9" fmla="*/ 485086 h 2204936"/>
                  <a:gd name="connsiteX10" fmla="*/ 103992 w 103992"/>
                  <a:gd name="connsiteY10" fmla="*/ 1036320 h 2204936"/>
                  <a:gd name="connsiteX11" fmla="*/ 103992 w 103992"/>
                  <a:gd name="connsiteY11" fmla="*/ 1587554 h 2204936"/>
                  <a:gd name="connsiteX12" fmla="*/ 103992 w 103992"/>
                  <a:gd name="connsiteY12" fmla="*/ 2204936 h 2204936"/>
                  <a:gd name="connsiteX0" fmla="*/ 103992 w 103992"/>
                  <a:gd name="connsiteY0" fmla="*/ 2204936 h 2204936"/>
                  <a:gd name="connsiteX1" fmla="*/ 51996 w 103992"/>
                  <a:gd name="connsiteY1" fmla="*/ 2196270 h 2204936"/>
                  <a:gd name="connsiteX2" fmla="*/ 51996 w 103992"/>
                  <a:gd name="connsiteY2" fmla="*/ 1642851 h 2204936"/>
                  <a:gd name="connsiteX3" fmla="*/ 51996 w 103992"/>
                  <a:gd name="connsiteY3" fmla="*/ 1111134 h 2204936"/>
                  <a:gd name="connsiteX4" fmla="*/ 0 w 103992"/>
                  <a:gd name="connsiteY4" fmla="*/ 1102468 h 2204936"/>
                  <a:gd name="connsiteX5" fmla="*/ 51996 w 103992"/>
                  <a:gd name="connsiteY5" fmla="*/ 1093802 h 2204936"/>
                  <a:gd name="connsiteX6" fmla="*/ 51996 w 103992"/>
                  <a:gd name="connsiteY6" fmla="*/ 583788 h 2204936"/>
                  <a:gd name="connsiteX7" fmla="*/ 51996 w 103992"/>
                  <a:gd name="connsiteY7" fmla="*/ 8666 h 2204936"/>
                  <a:gd name="connsiteX8" fmla="*/ 103992 w 103992"/>
                  <a:gd name="connsiteY8" fmla="*/ 0 h 22049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3992" h="2204936" stroke="0" extrusionOk="0">
                    <a:moveTo>
                      <a:pt x="103992" y="2204936"/>
                    </a:moveTo>
                    <a:cubicBezTo>
                      <a:pt x="74100" y="2204983"/>
                      <a:pt x="51427" y="2200919"/>
                      <a:pt x="51996" y="2196270"/>
                    </a:cubicBezTo>
                    <a:cubicBezTo>
                      <a:pt x="5539" y="2026875"/>
                      <a:pt x="89782" y="1826951"/>
                      <a:pt x="51996" y="1642851"/>
                    </a:cubicBezTo>
                    <a:cubicBezTo>
                      <a:pt x="14210" y="1458751"/>
                      <a:pt x="59650" y="1264775"/>
                      <a:pt x="51996" y="1111134"/>
                    </a:cubicBezTo>
                    <a:cubicBezTo>
                      <a:pt x="48041" y="1111809"/>
                      <a:pt x="29735" y="1103741"/>
                      <a:pt x="0" y="1102468"/>
                    </a:cubicBezTo>
                    <a:cubicBezTo>
                      <a:pt x="29169" y="1103055"/>
                      <a:pt x="51752" y="1099058"/>
                      <a:pt x="51996" y="1093802"/>
                    </a:cubicBezTo>
                    <a:cubicBezTo>
                      <a:pt x="16534" y="891414"/>
                      <a:pt x="99033" y="802430"/>
                      <a:pt x="51996" y="540383"/>
                    </a:cubicBezTo>
                    <a:cubicBezTo>
                      <a:pt x="4959" y="278336"/>
                      <a:pt x="62023" y="178440"/>
                      <a:pt x="51996" y="8666"/>
                    </a:cubicBezTo>
                    <a:cubicBezTo>
                      <a:pt x="51882" y="1616"/>
                      <a:pt x="80196" y="4363"/>
                      <a:pt x="103992" y="0"/>
                    </a:cubicBezTo>
                    <a:cubicBezTo>
                      <a:pt x="149816" y="118835"/>
                      <a:pt x="65734" y="304437"/>
                      <a:pt x="103992" y="485086"/>
                    </a:cubicBezTo>
                    <a:cubicBezTo>
                      <a:pt x="142250" y="665735"/>
                      <a:pt x="88952" y="888444"/>
                      <a:pt x="103992" y="1036320"/>
                    </a:cubicBezTo>
                    <a:cubicBezTo>
                      <a:pt x="119032" y="1184196"/>
                      <a:pt x="91544" y="1322476"/>
                      <a:pt x="103992" y="1587554"/>
                    </a:cubicBezTo>
                    <a:cubicBezTo>
                      <a:pt x="116440" y="1852632"/>
                      <a:pt x="75677" y="2008941"/>
                      <a:pt x="103992" y="2204936"/>
                    </a:cubicBezTo>
                    <a:close/>
                  </a:path>
                  <a:path w="103992" h="2204936" fill="none" extrusionOk="0">
                    <a:moveTo>
                      <a:pt x="103992" y="2204936"/>
                    </a:moveTo>
                    <a:cubicBezTo>
                      <a:pt x="75520" y="2205737"/>
                      <a:pt x="52267" y="2199769"/>
                      <a:pt x="51996" y="2196270"/>
                    </a:cubicBezTo>
                    <a:cubicBezTo>
                      <a:pt x="-3931" y="1965869"/>
                      <a:pt x="95755" y="1876655"/>
                      <a:pt x="51996" y="1642851"/>
                    </a:cubicBezTo>
                    <a:cubicBezTo>
                      <a:pt x="8237" y="1409047"/>
                      <a:pt x="83242" y="1267084"/>
                      <a:pt x="51996" y="1111134"/>
                    </a:cubicBezTo>
                    <a:cubicBezTo>
                      <a:pt x="55969" y="1104506"/>
                      <a:pt x="26907" y="1097721"/>
                      <a:pt x="0" y="1102468"/>
                    </a:cubicBezTo>
                    <a:cubicBezTo>
                      <a:pt x="28917" y="1102524"/>
                      <a:pt x="52042" y="1098813"/>
                      <a:pt x="51996" y="1093802"/>
                    </a:cubicBezTo>
                    <a:cubicBezTo>
                      <a:pt x="10471" y="852570"/>
                      <a:pt x="104382" y="831622"/>
                      <a:pt x="51996" y="583788"/>
                    </a:cubicBezTo>
                    <a:cubicBezTo>
                      <a:pt x="-390" y="335954"/>
                      <a:pt x="85171" y="194814"/>
                      <a:pt x="51996" y="8666"/>
                    </a:cubicBezTo>
                    <a:cubicBezTo>
                      <a:pt x="53793" y="1249"/>
                      <a:pt x="75365" y="-4121"/>
                      <a:pt x="103992" y="0"/>
                    </a:cubicBezTo>
                  </a:path>
                </a:pathLst>
              </a:custGeom>
              <a:ln w="28575">
                <a:extLst>
                  <a:ext uri="{C807C97D-BFC1-408E-A445-0C87EB9F89A2}">
                    <ask:lineSketchStyleProps xmlns:ask="http://schemas.microsoft.com/office/drawing/2018/sketchyshapes" sd="3961586558">
                      <a:prstGeom prst="leftBrace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F1C996D0-9830-4A6A-A6AE-6977C305A109}"/>
                </a:ext>
              </a:extLst>
            </p:cNvPr>
            <p:cNvGrpSpPr/>
            <p:nvPr/>
          </p:nvGrpSpPr>
          <p:grpSpPr>
            <a:xfrm>
              <a:off x="5421549" y="1757463"/>
              <a:ext cx="922464" cy="2204936"/>
              <a:chOff x="334053" y="1757464"/>
              <a:chExt cx="922464" cy="2204936"/>
            </a:xfrm>
          </p:grpSpPr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03F78508-F226-411A-8FA8-F2AEFBAFCC6F}"/>
                  </a:ext>
                </a:extLst>
              </p:cNvPr>
              <p:cNvSpPr/>
              <p:nvPr/>
            </p:nvSpPr>
            <p:spPr>
              <a:xfrm>
                <a:off x="334053" y="2629099"/>
                <a:ext cx="768160" cy="46166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altLang="zh-CN" sz="24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GP</a:t>
                </a:r>
                <a:r>
                  <a:rPr lang="en-US" altLang="zh-CN" sz="2400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U</a:t>
                </a:r>
                <a:endParaRPr lang="zh-CN" altLang="en-US" sz="2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13" name="左大括号 12">
                <a:extLst>
                  <a:ext uri="{FF2B5EF4-FFF2-40B4-BE49-F238E27FC236}">
                    <a16:creationId xmlns:a16="http://schemas.microsoft.com/office/drawing/2014/main" id="{46D71890-C7DF-4B65-83F6-D2E7A4B2CD11}"/>
                  </a:ext>
                </a:extLst>
              </p:cNvPr>
              <p:cNvSpPr/>
              <p:nvPr/>
            </p:nvSpPr>
            <p:spPr>
              <a:xfrm>
                <a:off x="1152525" y="1757464"/>
                <a:ext cx="103992" cy="2204936"/>
              </a:xfrm>
              <a:custGeom>
                <a:avLst/>
                <a:gdLst>
                  <a:gd name="connsiteX0" fmla="*/ 103992 w 103992"/>
                  <a:gd name="connsiteY0" fmla="*/ 2204936 h 2204936"/>
                  <a:gd name="connsiteX1" fmla="*/ 51996 w 103992"/>
                  <a:gd name="connsiteY1" fmla="*/ 2196270 h 2204936"/>
                  <a:gd name="connsiteX2" fmla="*/ 51996 w 103992"/>
                  <a:gd name="connsiteY2" fmla="*/ 1642851 h 2204936"/>
                  <a:gd name="connsiteX3" fmla="*/ 51996 w 103992"/>
                  <a:gd name="connsiteY3" fmla="*/ 1111134 h 2204936"/>
                  <a:gd name="connsiteX4" fmla="*/ 0 w 103992"/>
                  <a:gd name="connsiteY4" fmla="*/ 1102468 h 2204936"/>
                  <a:gd name="connsiteX5" fmla="*/ 51996 w 103992"/>
                  <a:gd name="connsiteY5" fmla="*/ 1093802 h 2204936"/>
                  <a:gd name="connsiteX6" fmla="*/ 51996 w 103992"/>
                  <a:gd name="connsiteY6" fmla="*/ 540383 h 2204936"/>
                  <a:gd name="connsiteX7" fmla="*/ 51996 w 103992"/>
                  <a:gd name="connsiteY7" fmla="*/ 8666 h 2204936"/>
                  <a:gd name="connsiteX8" fmla="*/ 103992 w 103992"/>
                  <a:gd name="connsiteY8" fmla="*/ 0 h 2204936"/>
                  <a:gd name="connsiteX9" fmla="*/ 103992 w 103992"/>
                  <a:gd name="connsiteY9" fmla="*/ 485086 h 2204936"/>
                  <a:gd name="connsiteX10" fmla="*/ 103992 w 103992"/>
                  <a:gd name="connsiteY10" fmla="*/ 1036320 h 2204936"/>
                  <a:gd name="connsiteX11" fmla="*/ 103992 w 103992"/>
                  <a:gd name="connsiteY11" fmla="*/ 1587554 h 2204936"/>
                  <a:gd name="connsiteX12" fmla="*/ 103992 w 103992"/>
                  <a:gd name="connsiteY12" fmla="*/ 2204936 h 2204936"/>
                  <a:gd name="connsiteX0" fmla="*/ 103992 w 103992"/>
                  <a:gd name="connsiteY0" fmla="*/ 2204936 h 2204936"/>
                  <a:gd name="connsiteX1" fmla="*/ 51996 w 103992"/>
                  <a:gd name="connsiteY1" fmla="*/ 2196270 h 2204936"/>
                  <a:gd name="connsiteX2" fmla="*/ 51996 w 103992"/>
                  <a:gd name="connsiteY2" fmla="*/ 1642851 h 2204936"/>
                  <a:gd name="connsiteX3" fmla="*/ 51996 w 103992"/>
                  <a:gd name="connsiteY3" fmla="*/ 1111134 h 2204936"/>
                  <a:gd name="connsiteX4" fmla="*/ 0 w 103992"/>
                  <a:gd name="connsiteY4" fmla="*/ 1102468 h 2204936"/>
                  <a:gd name="connsiteX5" fmla="*/ 51996 w 103992"/>
                  <a:gd name="connsiteY5" fmla="*/ 1093802 h 2204936"/>
                  <a:gd name="connsiteX6" fmla="*/ 51996 w 103992"/>
                  <a:gd name="connsiteY6" fmla="*/ 583788 h 2204936"/>
                  <a:gd name="connsiteX7" fmla="*/ 51996 w 103992"/>
                  <a:gd name="connsiteY7" fmla="*/ 8666 h 2204936"/>
                  <a:gd name="connsiteX8" fmla="*/ 103992 w 103992"/>
                  <a:gd name="connsiteY8" fmla="*/ 0 h 22049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3992" h="2204936" stroke="0" extrusionOk="0">
                    <a:moveTo>
                      <a:pt x="103992" y="2204936"/>
                    </a:moveTo>
                    <a:cubicBezTo>
                      <a:pt x="74100" y="2204983"/>
                      <a:pt x="51427" y="2200919"/>
                      <a:pt x="51996" y="2196270"/>
                    </a:cubicBezTo>
                    <a:cubicBezTo>
                      <a:pt x="5539" y="2026875"/>
                      <a:pt x="89782" y="1826951"/>
                      <a:pt x="51996" y="1642851"/>
                    </a:cubicBezTo>
                    <a:cubicBezTo>
                      <a:pt x="14210" y="1458751"/>
                      <a:pt x="59650" y="1264775"/>
                      <a:pt x="51996" y="1111134"/>
                    </a:cubicBezTo>
                    <a:cubicBezTo>
                      <a:pt x="48041" y="1111809"/>
                      <a:pt x="29735" y="1103741"/>
                      <a:pt x="0" y="1102468"/>
                    </a:cubicBezTo>
                    <a:cubicBezTo>
                      <a:pt x="29169" y="1103055"/>
                      <a:pt x="51752" y="1099058"/>
                      <a:pt x="51996" y="1093802"/>
                    </a:cubicBezTo>
                    <a:cubicBezTo>
                      <a:pt x="16534" y="891414"/>
                      <a:pt x="99033" y="802430"/>
                      <a:pt x="51996" y="540383"/>
                    </a:cubicBezTo>
                    <a:cubicBezTo>
                      <a:pt x="4959" y="278336"/>
                      <a:pt x="62023" y="178440"/>
                      <a:pt x="51996" y="8666"/>
                    </a:cubicBezTo>
                    <a:cubicBezTo>
                      <a:pt x="51882" y="1616"/>
                      <a:pt x="80196" y="4363"/>
                      <a:pt x="103992" y="0"/>
                    </a:cubicBezTo>
                    <a:cubicBezTo>
                      <a:pt x="149816" y="118835"/>
                      <a:pt x="65734" y="304437"/>
                      <a:pt x="103992" y="485086"/>
                    </a:cubicBezTo>
                    <a:cubicBezTo>
                      <a:pt x="142250" y="665735"/>
                      <a:pt x="88952" y="888444"/>
                      <a:pt x="103992" y="1036320"/>
                    </a:cubicBezTo>
                    <a:cubicBezTo>
                      <a:pt x="119032" y="1184196"/>
                      <a:pt x="91544" y="1322476"/>
                      <a:pt x="103992" y="1587554"/>
                    </a:cubicBezTo>
                    <a:cubicBezTo>
                      <a:pt x="116440" y="1852632"/>
                      <a:pt x="75677" y="2008941"/>
                      <a:pt x="103992" y="2204936"/>
                    </a:cubicBezTo>
                    <a:close/>
                  </a:path>
                  <a:path w="103992" h="2204936" fill="none" extrusionOk="0">
                    <a:moveTo>
                      <a:pt x="103992" y="2204936"/>
                    </a:moveTo>
                    <a:cubicBezTo>
                      <a:pt x="75520" y="2205737"/>
                      <a:pt x="52267" y="2199769"/>
                      <a:pt x="51996" y="2196270"/>
                    </a:cubicBezTo>
                    <a:cubicBezTo>
                      <a:pt x="-3931" y="1965869"/>
                      <a:pt x="95755" y="1876655"/>
                      <a:pt x="51996" y="1642851"/>
                    </a:cubicBezTo>
                    <a:cubicBezTo>
                      <a:pt x="8237" y="1409047"/>
                      <a:pt x="83242" y="1267084"/>
                      <a:pt x="51996" y="1111134"/>
                    </a:cubicBezTo>
                    <a:cubicBezTo>
                      <a:pt x="55969" y="1104506"/>
                      <a:pt x="26907" y="1097721"/>
                      <a:pt x="0" y="1102468"/>
                    </a:cubicBezTo>
                    <a:cubicBezTo>
                      <a:pt x="28917" y="1102524"/>
                      <a:pt x="52042" y="1098813"/>
                      <a:pt x="51996" y="1093802"/>
                    </a:cubicBezTo>
                    <a:cubicBezTo>
                      <a:pt x="10471" y="852570"/>
                      <a:pt x="104382" y="831622"/>
                      <a:pt x="51996" y="583788"/>
                    </a:cubicBezTo>
                    <a:cubicBezTo>
                      <a:pt x="-390" y="335954"/>
                      <a:pt x="85171" y="194814"/>
                      <a:pt x="51996" y="8666"/>
                    </a:cubicBezTo>
                    <a:cubicBezTo>
                      <a:pt x="53793" y="1249"/>
                      <a:pt x="75365" y="-4121"/>
                      <a:pt x="103992" y="0"/>
                    </a:cubicBezTo>
                  </a:path>
                </a:pathLst>
              </a:custGeom>
              <a:ln w="28575">
                <a:extLst>
                  <a:ext uri="{C807C97D-BFC1-408E-A445-0C87EB9F89A2}">
                    <ask:lineSketchStyleProps xmlns:ask="http://schemas.microsoft.com/office/drawing/2018/sketchyshapes" sd="3961586558">
                      <a:prstGeom prst="leftBrace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10" name="矩形 9">
            <a:extLst>
              <a:ext uri="{FF2B5EF4-FFF2-40B4-BE49-F238E27FC236}">
                <a16:creationId xmlns:a16="http://schemas.microsoft.com/office/drawing/2014/main" id="{304A5A75-97FD-4690-8A29-06445E9839FB}"/>
              </a:ext>
            </a:extLst>
          </p:cNvPr>
          <p:cNvSpPr/>
          <p:nvPr/>
        </p:nvSpPr>
        <p:spPr>
          <a:xfrm>
            <a:off x="6684761" y="1259443"/>
            <a:ext cx="923651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Control</a:t>
            </a:r>
            <a:endParaRPr lang="zh-CN" alt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5">
            <a:extLst>
              <a:ext uri="{FF2B5EF4-FFF2-40B4-BE49-F238E27FC236}">
                <a16:creationId xmlns:a16="http://schemas.microsoft.com/office/drawing/2014/main" id="{B0828A2D-491F-4197-A731-A78DB6DFC8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D3A7333B-C85C-4FCC-965A-720B3FC447F7}"/>
              </a:ext>
            </a:extLst>
          </p:cNvPr>
          <p:cNvSpPr/>
          <p:nvPr/>
        </p:nvSpPr>
        <p:spPr>
          <a:xfrm>
            <a:off x="7723250" y="1259443"/>
            <a:ext cx="792205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Cache</a:t>
            </a:r>
            <a:endParaRPr lang="zh-CN" alt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Rectangle 5">
            <a:extLst>
              <a:ext uri="{FF2B5EF4-FFF2-40B4-BE49-F238E27FC236}">
                <a16:creationId xmlns:a16="http://schemas.microsoft.com/office/drawing/2014/main" id="{17CD915A-5AFB-48F3-B8FA-D4C28A66A9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0093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0712BA67-E665-44BB-B50C-49E1386F48D6}"/>
              </a:ext>
            </a:extLst>
          </p:cNvPr>
          <p:cNvCxnSpPr>
            <a:cxnSpLocks/>
          </p:cNvCxnSpPr>
          <p:nvPr/>
        </p:nvCxnSpPr>
        <p:spPr>
          <a:xfrm flipV="1">
            <a:off x="6491288" y="1590675"/>
            <a:ext cx="655298" cy="20478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C84DA6A9-B8EE-449A-9578-25C3C41DF147}"/>
              </a:ext>
            </a:extLst>
          </p:cNvPr>
          <p:cNvCxnSpPr>
            <a:cxnSpLocks/>
          </p:cNvCxnSpPr>
          <p:nvPr/>
        </p:nvCxnSpPr>
        <p:spPr>
          <a:xfrm flipV="1">
            <a:off x="6491288" y="1590676"/>
            <a:ext cx="1641475" cy="322262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 30">
            <a:extLst>
              <a:ext uri="{FF2B5EF4-FFF2-40B4-BE49-F238E27FC236}">
                <a16:creationId xmlns:a16="http://schemas.microsoft.com/office/drawing/2014/main" id="{6D1B05C9-113B-4C6B-837E-B4CF894361CB}"/>
              </a:ext>
            </a:extLst>
          </p:cNvPr>
          <p:cNvSpPr/>
          <p:nvPr/>
        </p:nvSpPr>
        <p:spPr>
          <a:xfrm>
            <a:off x="1794688" y="813262"/>
            <a:ext cx="2237361" cy="4798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/>
              <a:t>IO Block</a:t>
            </a:r>
            <a:endParaRPr lang="zh-CN" altLang="en-US" sz="2000" b="1" dirty="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3EB297DD-FC20-41E3-AEA5-72774B0AA8D8}"/>
              </a:ext>
            </a:extLst>
          </p:cNvPr>
          <p:cNvSpPr/>
          <p:nvPr/>
        </p:nvSpPr>
        <p:spPr>
          <a:xfrm>
            <a:off x="7598216" y="815501"/>
            <a:ext cx="2237361" cy="4798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/>
              <a:t>IO Block</a:t>
            </a:r>
            <a:endParaRPr lang="zh-CN" altLang="en-US" sz="2000" b="1" dirty="0"/>
          </a:p>
        </p:txBody>
      </p:sp>
      <p:sp>
        <p:nvSpPr>
          <p:cNvPr id="33" name="箭头: 上下 32">
            <a:extLst>
              <a:ext uri="{FF2B5EF4-FFF2-40B4-BE49-F238E27FC236}">
                <a16:creationId xmlns:a16="http://schemas.microsoft.com/office/drawing/2014/main" id="{9CE45258-43FB-4AC5-9650-8218A33F3C7B}"/>
              </a:ext>
            </a:extLst>
          </p:cNvPr>
          <p:cNvSpPr/>
          <p:nvPr/>
        </p:nvSpPr>
        <p:spPr>
          <a:xfrm>
            <a:off x="2909214" y="1196896"/>
            <a:ext cx="151756" cy="657843"/>
          </a:xfrm>
          <a:prstGeom prst="up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箭头: 上下 33">
            <a:extLst>
              <a:ext uri="{FF2B5EF4-FFF2-40B4-BE49-F238E27FC236}">
                <a16:creationId xmlns:a16="http://schemas.microsoft.com/office/drawing/2014/main" id="{F9E50064-CB57-4EF2-8474-08A9327B7E4A}"/>
              </a:ext>
            </a:extLst>
          </p:cNvPr>
          <p:cNvSpPr/>
          <p:nvPr/>
        </p:nvSpPr>
        <p:spPr>
          <a:xfrm>
            <a:off x="8759852" y="1172317"/>
            <a:ext cx="203003" cy="682421"/>
          </a:xfrm>
          <a:prstGeom prst="up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箭头: 上下 34">
            <a:extLst>
              <a:ext uri="{FF2B5EF4-FFF2-40B4-BE49-F238E27FC236}">
                <a16:creationId xmlns:a16="http://schemas.microsoft.com/office/drawing/2014/main" id="{1DAE2E86-D7FE-4207-8001-02FA684D6E90}"/>
              </a:ext>
            </a:extLst>
          </p:cNvPr>
          <p:cNvSpPr/>
          <p:nvPr/>
        </p:nvSpPr>
        <p:spPr>
          <a:xfrm rot="5400000">
            <a:off x="5743927" y="-867543"/>
            <a:ext cx="204789" cy="3923489"/>
          </a:xfrm>
          <a:prstGeom prst="up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616A4ECA-53A4-44C5-89E3-8CC499DB9DFE}"/>
              </a:ext>
            </a:extLst>
          </p:cNvPr>
          <p:cNvSpPr/>
          <p:nvPr/>
        </p:nvSpPr>
        <p:spPr>
          <a:xfrm>
            <a:off x="5410329" y="656968"/>
            <a:ext cx="779380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PCIe</a:t>
            </a:r>
            <a:endParaRPr lang="zh-CN" alt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18C3235B-A582-4E3C-8BAF-C26D64FCE7A8}"/>
              </a:ext>
            </a:extLst>
          </p:cNvPr>
          <p:cNvSpPr/>
          <p:nvPr/>
        </p:nvSpPr>
        <p:spPr>
          <a:xfrm>
            <a:off x="1279789" y="1749932"/>
            <a:ext cx="4076909" cy="2199498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ABFB5839-D4DD-48FF-80E1-37CE6D4E7232}"/>
              </a:ext>
            </a:extLst>
          </p:cNvPr>
          <p:cNvSpPr/>
          <p:nvPr/>
        </p:nvSpPr>
        <p:spPr>
          <a:xfrm>
            <a:off x="6344013" y="1762901"/>
            <a:ext cx="4076909" cy="2199498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67424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3C51AAE7-3BFF-40BB-A589-C5F8A667BC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929"/>
          <a:stretch/>
        </p:blipFill>
        <p:spPr>
          <a:xfrm>
            <a:off x="3538537" y="776288"/>
            <a:ext cx="5114925" cy="42481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04B414DE-F556-4371-9A3A-64524E367BF7}"/>
              </a:ext>
            </a:extLst>
          </p:cNvPr>
          <p:cNvSpPr/>
          <p:nvPr/>
        </p:nvSpPr>
        <p:spPr>
          <a:xfrm>
            <a:off x="4351867" y="1439333"/>
            <a:ext cx="4220897" cy="6858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FC79186-72D5-4EA9-815F-833F4E97B48B}"/>
              </a:ext>
            </a:extLst>
          </p:cNvPr>
          <p:cNvSpPr/>
          <p:nvPr/>
        </p:nvSpPr>
        <p:spPr>
          <a:xfrm>
            <a:off x="1389208" y="1782233"/>
            <a:ext cx="2236510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r"/>
            <a:r>
              <a:rPr lang="zh-CN" altLang="en-US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前</a:t>
            </a:r>
            <a:r>
              <a:rPr lang="en-US" altLang="zh-CN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CPU</a:t>
            </a:r>
            <a:r>
              <a:rPr lang="zh-CN" altLang="en-US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阶段</a:t>
            </a:r>
            <a:endParaRPr lang="en-US" altLang="zh-CN" dirty="0">
              <a:ln w="0"/>
              <a:solidFill>
                <a:srgbClr val="FFC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r"/>
            <a:r>
              <a:rPr lang="zh-CN" altLang="en-US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获取邻居并传给</a:t>
            </a:r>
            <a:r>
              <a:rPr lang="en-US" altLang="zh-CN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GPU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A2F4149-C6D2-4C95-8787-8098EF4A2FBC}"/>
              </a:ext>
            </a:extLst>
          </p:cNvPr>
          <p:cNvSpPr/>
          <p:nvPr/>
        </p:nvSpPr>
        <p:spPr>
          <a:xfrm>
            <a:off x="3666067" y="1608667"/>
            <a:ext cx="3479801" cy="978131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716992E-BE20-469B-9AF9-3621746A317A}"/>
              </a:ext>
            </a:extLst>
          </p:cNvPr>
          <p:cNvSpPr/>
          <p:nvPr/>
        </p:nvSpPr>
        <p:spPr>
          <a:xfrm>
            <a:off x="7505117" y="977668"/>
            <a:ext cx="1107996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4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初始化</a:t>
            </a:r>
            <a:endParaRPr lang="zh-CN" altLang="en-US" sz="24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4A28A5C-8638-4AC3-B025-9097007A6F2C}"/>
              </a:ext>
            </a:extLst>
          </p:cNvPr>
          <p:cNvSpPr/>
          <p:nvPr/>
        </p:nvSpPr>
        <p:spPr>
          <a:xfrm>
            <a:off x="4783399" y="2533650"/>
            <a:ext cx="3789365" cy="597428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E90AD733-250C-474C-94DF-6B781383A179}"/>
              </a:ext>
            </a:extLst>
          </p:cNvPr>
          <p:cNvSpPr/>
          <p:nvPr/>
        </p:nvSpPr>
        <p:spPr>
          <a:xfrm>
            <a:off x="8559075" y="2326513"/>
            <a:ext cx="250260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zh-CN" altLang="en-US" dirty="0">
                <a:ln w="0"/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中</a:t>
            </a:r>
            <a:r>
              <a:rPr lang="en-US" altLang="zh-CN" dirty="0">
                <a:ln w="0"/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GPU</a:t>
            </a:r>
            <a:r>
              <a:rPr lang="zh-CN" altLang="en-US" dirty="0">
                <a:ln w="0"/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阶段</a:t>
            </a:r>
            <a:r>
              <a:rPr lang="en-US" altLang="zh-CN" dirty="0">
                <a:ln w="0"/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</a:t>
            </a:r>
          </a:p>
          <a:p>
            <a:r>
              <a:rPr lang="zh-CN" altLang="en-US" dirty="0">
                <a:ln w="0"/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更新</a:t>
            </a:r>
            <a:r>
              <a:rPr lang="en-US" altLang="zh-CN" dirty="0">
                <a:ln w="0"/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WorkList</a:t>
            </a:r>
          </a:p>
          <a:p>
            <a:r>
              <a:rPr lang="zh-CN" altLang="en-US" dirty="0">
                <a:ln w="0"/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传输新</a:t>
            </a:r>
            <a:r>
              <a:rPr lang="en-US" altLang="zh-CN" dirty="0">
                <a:ln w="0"/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candidate</a:t>
            </a:r>
            <a:r>
              <a:rPr lang="zh-CN" altLang="en-US" dirty="0">
                <a:ln w="0"/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给</a:t>
            </a:r>
            <a:r>
              <a:rPr lang="en-US" altLang="zh-CN" dirty="0">
                <a:ln w="0"/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CPU</a:t>
            </a:r>
          </a:p>
        </p:txBody>
      </p:sp>
    </p:spTree>
    <p:extLst>
      <p:ext uri="{BB962C8B-B14F-4D97-AF65-F5344CB8AC3E}">
        <p14:creationId xmlns:p14="http://schemas.microsoft.com/office/powerpoint/2010/main" val="15268087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DB940EC3-E617-423D-80E0-DB43510D25C1}"/>
              </a:ext>
            </a:extLst>
          </p:cNvPr>
          <p:cNvSpPr/>
          <p:nvPr/>
        </p:nvSpPr>
        <p:spPr>
          <a:xfrm>
            <a:off x="1967180" y="-722220"/>
            <a:ext cx="1152394" cy="88934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/>
              <a:t>CPU</a:t>
            </a:r>
            <a:endParaRPr lang="zh-CN" altLang="en-US" b="1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E71AA0A-042B-4A51-916E-A82A085BFCD8}"/>
              </a:ext>
            </a:extLst>
          </p:cNvPr>
          <p:cNvSpPr/>
          <p:nvPr/>
        </p:nvSpPr>
        <p:spPr>
          <a:xfrm>
            <a:off x="5541969" y="-722220"/>
            <a:ext cx="1152394" cy="88934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/>
              <a:t>GPU</a:t>
            </a:r>
            <a:endParaRPr lang="zh-CN" altLang="en-US" sz="2400" b="1" dirty="0"/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6DF3E5EE-2524-4F03-BC0C-CF4E720AE32C}"/>
              </a:ext>
            </a:extLst>
          </p:cNvPr>
          <p:cNvCxnSpPr>
            <a:cxnSpLocks/>
            <a:stCxn id="4" idx="2"/>
          </p:cNvCxnSpPr>
          <p:nvPr/>
        </p:nvCxnSpPr>
        <p:spPr>
          <a:xfrm flipH="1">
            <a:off x="2515466" y="167128"/>
            <a:ext cx="27911" cy="808787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81C8ED32-7E93-4C40-80F2-B0946C26C291}"/>
              </a:ext>
            </a:extLst>
          </p:cNvPr>
          <p:cNvCxnSpPr>
            <a:cxnSpLocks/>
            <a:stCxn id="6" idx="2"/>
          </p:cNvCxnSpPr>
          <p:nvPr/>
        </p:nvCxnSpPr>
        <p:spPr>
          <a:xfrm flipH="1">
            <a:off x="6106694" y="167128"/>
            <a:ext cx="11472" cy="808787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表格 10">
            <a:extLst>
              <a:ext uri="{FF2B5EF4-FFF2-40B4-BE49-F238E27FC236}">
                <a16:creationId xmlns:a16="http://schemas.microsoft.com/office/drawing/2014/main" id="{38710232-046D-4CC5-BB35-55282F13D5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7545598"/>
              </p:ext>
            </p:extLst>
          </p:nvPr>
        </p:nvGraphicFramePr>
        <p:xfrm>
          <a:off x="6302655" y="556387"/>
          <a:ext cx="255271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8179">
                  <a:extLst>
                    <a:ext uri="{9D8B030D-6E8A-4147-A177-3AD203B41FA5}">
                      <a16:colId xmlns:a16="http://schemas.microsoft.com/office/drawing/2014/main" val="4158832294"/>
                    </a:ext>
                  </a:extLst>
                </a:gridCol>
                <a:gridCol w="638179">
                  <a:extLst>
                    <a:ext uri="{9D8B030D-6E8A-4147-A177-3AD203B41FA5}">
                      <a16:colId xmlns:a16="http://schemas.microsoft.com/office/drawing/2014/main" val="1620493698"/>
                    </a:ext>
                  </a:extLst>
                </a:gridCol>
                <a:gridCol w="638179">
                  <a:extLst>
                    <a:ext uri="{9D8B030D-6E8A-4147-A177-3AD203B41FA5}">
                      <a16:colId xmlns:a16="http://schemas.microsoft.com/office/drawing/2014/main" val="1920863814"/>
                    </a:ext>
                  </a:extLst>
                </a:gridCol>
                <a:gridCol w="638179">
                  <a:extLst>
                    <a:ext uri="{9D8B030D-6E8A-4147-A177-3AD203B41FA5}">
                      <a16:colId xmlns:a16="http://schemas.microsoft.com/office/drawing/2014/main" val="32056224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n1</a:t>
                      </a:r>
                      <a:endParaRPr lang="zh-CN" altLang="en-US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0464762"/>
                  </a:ext>
                </a:extLst>
              </a:tr>
            </a:tbl>
          </a:graphicData>
        </a:graphic>
      </p:graphicFrame>
      <p:sp>
        <p:nvSpPr>
          <p:cNvPr id="12" name="文本框 11">
            <a:extLst>
              <a:ext uri="{FF2B5EF4-FFF2-40B4-BE49-F238E27FC236}">
                <a16:creationId xmlns:a16="http://schemas.microsoft.com/office/drawing/2014/main" id="{C00BBB48-B692-4D26-82EA-7BF5DCAB1856}"/>
              </a:ext>
            </a:extLst>
          </p:cNvPr>
          <p:cNvSpPr txBox="1"/>
          <p:nvPr/>
        </p:nvSpPr>
        <p:spPr>
          <a:xfrm>
            <a:off x="7012192" y="154179"/>
            <a:ext cx="11336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/>
              <a:t>WorkList</a:t>
            </a:r>
            <a:endParaRPr lang="zh-CN" altLang="en-US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972A1671-BC65-45C8-AFE0-9796A1EB6678}"/>
              </a:ext>
            </a:extLst>
          </p:cNvPr>
          <p:cNvSpPr/>
          <p:nvPr/>
        </p:nvSpPr>
        <p:spPr>
          <a:xfrm>
            <a:off x="2591808" y="842033"/>
            <a:ext cx="2401619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zh-CN" altLang="en-US" sz="16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初始化</a:t>
            </a:r>
            <a:r>
              <a:rPr lang="en-US" altLang="zh-CN" sz="16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</a:t>
            </a:r>
          </a:p>
          <a:p>
            <a:r>
              <a:rPr lang="en-US" altLang="zh-CN" sz="16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(1)</a:t>
            </a:r>
            <a:r>
              <a:rPr lang="zh-CN" altLang="en-US" sz="16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把质心点放入</a:t>
            </a:r>
            <a:r>
              <a:rPr lang="en-US" altLang="zh-CN" sz="16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WorkList</a:t>
            </a:r>
          </a:p>
          <a:p>
            <a:r>
              <a:rPr lang="en-US" altLang="zh-CN" sz="16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(2)</a:t>
            </a:r>
            <a:r>
              <a:rPr lang="zh-CN" altLang="en-US" sz="16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将初始点传给</a:t>
            </a:r>
            <a:r>
              <a:rPr lang="en-US" altLang="zh-CN" sz="16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CPU</a:t>
            </a:r>
            <a:endParaRPr lang="zh-CN" altLang="en-US" sz="16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2255C7E7-DE7C-4AFE-899F-46E2F1E28017}"/>
              </a:ext>
            </a:extLst>
          </p:cNvPr>
          <p:cNvSpPr/>
          <p:nvPr/>
        </p:nvSpPr>
        <p:spPr>
          <a:xfrm>
            <a:off x="6302655" y="553419"/>
            <a:ext cx="2527367" cy="3693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0EFA5B66-3570-4687-A146-C46AC9251B07}"/>
              </a:ext>
            </a:extLst>
          </p:cNvPr>
          <p:cNvCxnSpPr>
            <a:cxnSpLocks/>
          </p:cNvCxnSpPr>
          <p:nvPr/>
        </p:nvCxnSpPr>
        <p:spPr>
          <a:xfrm flipH="1">
            <a:off x="2524998" y="756326"/>
            <a:ext cx="3577670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>
            <a:extLst>
              <a:ext uri="{FF2B5EF4-FFF2-40B4-BE49-F238E27FC236}">
                <a16:creationId xmlns:a16="http://schemas.microsoft.com/office/drawing/2014/main" id="{42230BBF-5806-487C-BD60-95E1278C83EE}"/>
              </a:ext>
            </a:extLst>
          </p:cNvPr>
          <p:cNvSpPr/>
          <p:nvPr/>
        </p:nvSpPr>
        <p:spPr>
          <a:xfrm>
            <a:off x="3550960" y="351499"/>
            <a:ext cx="1683474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zh-CN" altLang="en-US" sz="2000" b="0" cap="none" spc="0" dirty="0">
                <a:ln w="0"/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候选</a:t>
            </a:r>
            <a:r>
              <a:rPr lang="en-US" altLang="zh-CN" sz="2000" b="0" cap="none" spc="0" dirty="0">
                <a:ln w="0"/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ANN=</a:t>
            </a:r>
            <a:r>
              <a:rPr lang="en-US" altLang="zh-CN" sz="2000" dirty="0">
                <a:ln w="0"/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n1</a:t>
            </a:r>
            <a:endParaRPr lang="zh-CN" altLang="en-US" sz="2000" b="0" cap="none" spc="0" dirty="0">
              <a:ln w="0"/>
              <a:solidFill>
                <a:schemeClr val="accent1">
                  <a:lumMod val="60000"/>
                  <a:lumOff val="4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箭头: 左弧形 17">
            <a:extLst>
              <a:ext uri="{FF2B5EF4-FFF2-40B4-BE49-F238E27FC236}">
                <a16:creationId xmlns:a16="http://schemas.microsoft.com/office/drawing/2014/main" id="{F1690E4C-2466-4E19-9BA3-27B581E532B6}"/>
              </a:ext>
            </a:extLst>
          </p:cNvPr>
          <p:cNvSpPr/>
          <p:nvPr/>
        </p:nvSpPr>
        <p:spPr>
          <a:xfrm>
            <a:off x="1827221" y="2570407"/>
            <a:ext cx="552870" cy="1489156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8AD514D2-C131-4A03-88A6-7A035E9BB332}"/>
              </a:ext>
            </a:extLst>
          </p:cNvPr>
          <p:cNvSpPr/>
          <p:nvPr/>
        </p:nvSpPr>
        <p:spPr>
          <a:xfrm>
            <a:off x="278061" y="3106576"/>
            <a:ext cx="1534394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zh-CN" sz="24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Iteration 1</a:t>
            </a:r>
            <a:endParaRPr lang="zh-CN" altLang="en-US" sz="2400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C19F0B56-D1C1-45AD-A6A9-F3CA91554567}"/>
              </a:ext>
            </a:extLst>
          </p:cNvPr>
          <p:cNvCxnSpPr>
            <a:cxnSpLocks/>
          </p:cNvCxnSpPr>
          <p:nvPr/>
        </p:nvCxnSpPr>
        <p:spPr>
          <a:xfrm flipV="1">
            <a:off x="2508385" y="2561766"/>
            <a:ext cx="3593854" cy="11021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>
            <a:extLst>
              <a:ext uri="{FF2B5EF4-FFF2-40B4-BE49-F238E27FC236}">
                <a16:creationId xmlns:a16="http://schemas.microsoft.com/office/drawing/2014/main" id="{44CE8919-33CA-4C58-A69A-E5589141AA83}"/>
              </a:ext>
            </a:extLst>
          </p:cNvPr>
          <p:cNvSpPr/>
          <p:nvPr/>
        </p:nvSpPr>
        <p:spPr>
          <a:xfrm>
            <a:off x="3607335" y="2170297"/>
            <a:ext cx="1620957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zh-CN" sz="2000" dirty="0">
                <a:ln w="0"/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n1</a:t>
            </a:r>
            <a:r>
              <a:rPr lang="zh-CN" altLang="en-US" sz="2000" dirty="0">
                <a:ln w="0"/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邻居</a:t>
            </a:r>
            <a:r>
              <a:rPr lang="en-US" altLang="zh-CN" sz="2000" dirty="0">
                <a:ln w="0"/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n2/n3</a:t>
            </a:r>
            <a:endParaRPr lang="zh-CN" altLang="en-US" sz="2000" dirty="0">
              <a:ln w="0"/>
              <a:solidFill>
                <a:schemeClr val="accent1">
                  <a:lumMod val="60000"/>
                  <a:lumOff val="4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0C9F5BAD-ADA5-48EE-85CB-2D71F2C09E24}"/>
              </a:ext>
            </a:extLst>
          </p:cNvPr>
          <p:cNvSpPr/>
          <p:nvPr/>
        </p:nvSpPr>
        <p:spPr>
          <a:xfrm>
            <a:off x="2614411" y="2638042"/>
            <a:ext cx="2752677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zh-CN" altLang="en-US" sz="160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前</a:t>
            </a:r>
            <a:r>
              <a:rPr lang="en-US" altLang="zh-CN" sz="160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CPU</a:t>
            </a:r>
            <a:r>
              <a:rPr lang="zh-CN" altLang="en-US" sz="160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阶段</a:t>
            </a:r>
            <a:r>
              <a:rPr lang="en-US" altLang="zh-CN" sz="160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</a:t>
            </a:r>
          </a:p>
          <a:p>
            <a:r>
              <a:rPr lang="en-US" altLang="zh-CN" sz="1600" b="0" cap="none" spc="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(1)</a:t>
            </a:r>
            <a:r>
              <a:rPr lang="en-US" altLang="zh-CN" sz="160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CPU</a:t>
            </a:r>
            <a:r>
              <a:rPr lang="zh-CN" altLang="en-US" sz="160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找出当前</a:t>
            </a:r>
            <a:r>
              <a:rPr lang="en-US" altLang="zh-CN" sz="160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</a:t>
            </a:r>
            <a:r>
              <a:rPr lang="zh-CN" altLang="en-US" sz="160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候选</a:t>
            </a:r>
            <a:r>
              <a:rPr lang="en-US" altLang="zh-CN" sz="160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</a:t>
            </a:r>
            <a:r>
              <a:rPr lang="zh-CN" altLang="en-US" sz="160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点邻居</a:t>
            </a:r>
            <a:endParaRPr lang="en-US" altLang="zh-CN" sz="1600" dirty="0">
              <a:ln w="0"/>
              <a:solidFill>
                <a:srgbClr val="FFC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altLang="zh-CN" sz="1600" b="0" cap="none" spc="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(2)</a:t>
            </a:r>
            <a:r>
              <a:rPr lang="zh-CN" altLang="en-US" sz="160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将邻居传给</a:t>
            </a:r>
            <a:r>
              <a:rPr lang="en-US" altLang="zh-CN" sz="160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GPU</a:t>
            </a:r>
            <a:endParaRPr lang="zh-CN" altLang="en-US" sz="1600" b="0" cap="none" spc="0" dirty="0">
              <a:ln w="0"/>
              <a:solidFill>
                <a:srgbClr val="FFC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31" name="表格 10">
            <a:extLst>
              <a:ext uri="{FF2B5EF4-FFF2-40B4-BE49-F238E27FC236}">
                <a16:creationId xmlns:a16="http://schemas.microsoft.com/office/drawing/2014/main" id="{45259928-7C79-44E5-B930-449C73D6B8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1984686"/>
              </p:ext>
            </p:extLst>
          </p:nvPr>
        </p:nvGraphicFramePr>
        <p:xfrm>
          <a:off x="6326602" y="2387225"/>
          <a:ext cx="2552716" cy="3663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8179">
                  <a:extLst>
                    <a:ext uri="{9D8B030D-6E8A-4147-A177-3AD203B41FA5}">
                      <a16:colId xmlns:a16="http://schemas.microsoft.com/office/drawing/2014/main" val="4158832294"/>
                    </a:ext>
                  </a:extLst>
                </a:gridCol>
                <a:gridCol w="638179">
                  <a:extLst>
                    <a:ext uri="{9D8B030D-6E8A-4147-A177-3AD203B41FA5}">
                      <a16:colId xmlns:a16="http://schemas.microsoft.com/office/drawing/2014/main" val="1620493698"/>
                    </a:ext>
                  </a:extLst>
                </a:gridCol>
                <a:gridCol w="638179">
                  <a:extLst>
                    <a:ext uri="{9D8B030D-6E8A-4147-A177-3AD203B41FA5}">
                      <a16:colId xmlns:a16="http://schemas.microsoft.com/office/drawing/2014/main" val="1920863814"/>
                    </a:ext>
                  </a:extLst>
                </a:gridCol>
                <a:gridCol w="638179">
                  <a:extLst>
                    <a:ext uri="{9D8B030D-6E8A-4147-A177-3AD203B41FA5}">
                      <a16:colId xmlns:a16="http://schemas.microsoft.com/office/drawing/2014/main" val="3205622485"/>
                    </a:ext>
                  </a:extLst>
                </a:gridCol>
              </a:tblGrid>
              <a:tr h="36636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n1</a:t>
                      </a:r>
                      <a:endParaRPr lang="zh-CN" altLang="en-US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n2</a:t>
                      </a:r>
                      <a:endParaRPr lang="zh-CN" altLang="en-US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n3</a:t>
                      </a:r>
                      <a:endParaRPr lang="zh-CN" altLang="en-US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0464762"/>
                  </a:ext>
                </a:extLst>
              </a:tr>
            </a:tbl>
          </a:graphicData>
        </a:graphic>
      </p:graphicFrame>
      <p:sp>
        <p:nvSpPr>
          <p:cNvPr id="32" name="矩形 31">
            <a:extLst>
              <a:ext uri="{FF2B5EF4-FFF2-40B4-BE49-F238E27FC236}">
                <a16:creationId xmlns:a16="http://schemas.microsoft.com/office/drawing/2014/main" id="{98FC2DD5-0D93-46F9-A460-BCBC38B71BED}"/>
              </a:ext>
            </a:extLst>
          </p:cNvPr>
          <p:cNvSpPr/>
          <p:nvPr/>
        </p:nvSpPr>
        <p:spPr>
          <a:xfrm>
            <a:off x="6326602" y="2384257"/>
            <a:ext cx="2527367" cy="369332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EE6E6A76-F067-4804-A63F-F4FF2515DACC}"/>
              </a:ext>
            </a:extLst>
          </p:cNvPr>
          <p:cNvCxnSpPr>
            <a:cxnSpLocks/>
          </p:cNvCxnSpPr>
          <p:nvPr/>
        </p:nvCxnSpPr>
        <p:spPr>
          <a:xfrm flipH="1">
            <a:off x="6596482" y="2753589"/>
            <a:ext cx="7649" cy="1064463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9" name="表格 10">
            <a:extLst>
              <a:ext uri="{FF2B5EF4-FFF2-40B4-BE49-F238E27FC236}">
                <a16:creationId xmlns:a16="http://schemas.microsoft.com/office/drawing/2014/main" id="{57E19F41-FE0B-4193-ADD3-4F4C3D5DF3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5137625"/>
              </p:ext>
            </p:extLst>
          </p:nvPr>
        </p:nvGraphicFramePr>
        <p:xfrm>
          <a:off x="6300959" y="3818052"/>
          <a:ext cx="2552716" cy="3663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8179">
                  <a:extLst>
                    <a:ext uri="{9D8B030D-6E8A-4147-A177-3AD203B41FA5}">
                      <a16:colId xmlns:a16="http://schemas.microsoft.com/office/drawing/2014/main" val="4158832294"/>
                    </a:ext>
                  </a:extLst>
                </a:gridCol>
                <a:gridCol w="638179">
                  <a:extLst>
                    <a:ext uri="{9D8B030D-6E8A-4147-A177-3AD203B41FA5}">
                      <a16:colId xmlns:a16="http://schemas.microsoft.com/office/drawing/2014/main" val="1620493698"/>
                    </a:ext>
                  </a:extLst>
                </a:gridCol>
                <a:gridCol w="638179">
                  <a:extLst>
                    <a:ext uri="{9D8B030D-6E8A-4147-A177-3AD203B41FA5}">
                      <a16:colId xmlns:a16="http://schemas.microsoft.com/office/drawing/2014/main" val="1920863814"/>
                    </a:ext>
                  </a:extLst>
                </a:gridCol>
                <a:gridCol w="638179">
                  <a:extLst>
                    <a:ext uri="{9D8B030D-6E8A-4147-A177-3AD203B41FA5}">
                      <a16:colId xmlns:a16="http://schemas.microsoft.com/office/drawing/2014/main" val="3205622485"/>
                    </a:ext>
                  </a:extLst>
                </a:gridCol>
              </a:tblGrid>
              <a:tr h="36636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n3</a:t>
                      </a:r>
                      <a:endParaRPr lang="zh-CN" altLang="en-US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n2</a:t>
                      </a:r>
                      <a:endParaRPr lang="zh-CN" altLang="en-US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0464762"/>
                  </a:ext>
                </a:extLst>
              </a:tr>
            </a:tbl>
          </a:graphicData>
        </a:graphic>
      </p:graphicFrame>
      <p:sp>
        <p:nvSpPr>
          <p:cNvPr id="41" name="矩形 40">
            <a:extLst>
              <a:ext uri="{FF2B5EF4-FFF2-40B4-BE49-F238E27FC236}">
                <a16:creationId xmlns:a16="http://schemas.microsoft.com/office/drawing/2014/main" id="{E10DF7E0-B405-47BA-BF93-6DAC4FC9D901}"/>
              </a:ext>
            </a:extLst>
          </p:cNvPr>
          <p:cNvSpPr/>
          <p:nvPr/>
        </p:nvSpPr>
        <p:spPr>
          <a:xfrm>
            <a:off x="6678503" y="2745310"/>
            <a:ext cx="3086101" cy="107721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zh-CN" altLang="en-US" sz="1600" dirty="0">
                <a:ln w="0"/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中</a:t>
            </a:r>
            <a:r>
              <a:rPr lang="en-US" altLang="zh-CN" sz="1600" dirty="0">
                <a:ln w="0"/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GPU</a:t>
            </a:r>
            <a:r>
              <a:rPr lang="zh-CN" altLang="en-US" sz="1600" dirty="0">
                <a:ln w="0"/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阶段</a:t>
            </a:r>
            <a:r>
              <a:rPr lang="en-US" altLang="zh-CN" sz="1600" dirty="0">
                <a:ln w="0"/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</a:t>
            </a:r>
          </a:p>
          <a:p>
            <a:r>
              <a:rPr lang="en-US" altLang="zh-CN" sz="1600" b="0" cap="none" spc="0" dirty="0">
                <a:ln w="0"/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(1)</a:t>
            </a:r>
            <a:r>
              <a:rPr lang="zh-CN" altLang="en-US" sz="1600" dirty="0">
                <a:ln w="0"/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滤掉已访问邻居</a:t>
            </a:r>
            <a:endParaRPr lang="en-US" altLang="zh-CN" sz="1600" dirty="0">
              <a:ln w="0"/>
              <a:solidFill>
                <a:srgbClr val="00B05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altLang="zh-CN" sz="1600" b="0" cap="none" spc="0" dirty="0">
                <a:ln w="0"/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(2)</a:t>
            </a:r>
            <a:r>
              <a:rPr lang="zh-CN" altLang="en-US" sz="1600" b="0" cap="none" spc="0" dirty="0">
                <a:ln w="0"/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计算距离并排序</a:t>
            </a:r>
            <a:endParaRPr lang="en-US" altLang="zh-CN" sz="1600" b="0" cap="none" spc="0" dirty="0">
              <a:ln w="0"/>
              <a:solidFill>
                <a:srgbClr val="00B05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altLang="zh-CN" sz="1600" b="0" cap="none" spc="0" dirty="0">
                <a:ln w="0"/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</a:t>
            </a:r>
            <a:r>
              <a:rPr lang="en-US" altLang="zh-CN" sz="1600" dirty="0">
                <a:ln w="0"/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r>
              <a:rPr lang="en-US" altLang="zh-CN" sz="1600" b="0" cap="none" spc="0" dirty="0">
                <a:ln w="0"/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</a:t>
            </a:r>
            <a:r>
              <a:rPr lang="zh-CN" altLang="en-US" sz="1600" b="0" cap="none" spc="0" dirty="0">
                <a:ln w="0"/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合并排序结果到原有</a:t>
            </a:r>
            <a:r>
              <a:rPr lang="en-US" altLang="zh-CN" sz="1600" b="0" cap="none" spc="0" dirty="0">
                <a:ln w="0"/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WorkList</a:t>
            </a:r>
            <a:endParaRPr lang="zh-CN" altLang="en-US" sz="1600" b="0" cap="none" spc="0" dirty="0">
              <a:ln w="0"/>
              <a:solidFill>
                <a:srgbClr val="00B05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45" name="直接箭头连接符 44">
            <a:extLst>
              <a:ext uri="{FF2B5EF4-FFF2-40B4-BE49-F238E27FC236}">
                <a16:creationId xmlns:a16="http://schemas.microsoft.com/office/drawing/2014/main" id="{72104000-DD9F-4D57-B7A2-74ACDCA694F4}"/>
              </a:ext>
            </a:extLst>
          </p:cNvPr>
          <p:cNvCxnSpPr>
            <a:cxnSpLocks/>
          </p:cNvCxnSpPr>
          <p:nvPr/>
        </p:nvCxnSpPr>
        <p:spPr>
          <a:xfrm flipH="1">
            <a:off x="2512839" y="4001234"/>
            <a:ext cx="3583162" cy="0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矩形 47">
            <a:extLst>
              <a:ext uri="{FF2B5EF4-FFF2-40B4-BE49-F238E27FC236}">
                <a16:creationId xmlns:a16="http://schemas.microsoft.com/office/drawing/2014/main" id="{B232194E-783D-40D2-B533-7A3052464FEF}"/>
              </a:ext>
            </a:extLst>
          </p:cNvPr>
          <p:cNvSpPr/>
          <p:nvPr/>
        </p:nvSpPr>
        <p:spPr>
          <a:xfrm>
            <a:off x="2526159" y="4068419"/>
            <a:ext cx="3669594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zh-CN" altLang="en-US" sz="1600" dirty="0">
                <a:ln w="0"/>
                <a:solidFill>
                  <a:srgbClr val="7030A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后</a:t>
            </a:r>
            <a:r>
              <a:rPr lang="en-US" altLang="zh-CN" sz="1600" dirty="0">
                <a:ln w="0"/>
                <a:solidFill>
                  <a:srgbClr val="7030A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CPU</a:t>
            </a:r>
            <a:r>
              <a:rPr lang="zh-CN" altLang="en-US" sz="1600" dirty="0">
                <a:ln w="0"/>
                <a:solidFill>
                  <a:srgbClr val="7030A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阶段</a:t>
            </a:r>
            <a:r>
              <a:rPr lang="en-US" altLang="zh-CN" sz="1600" dirty="0">
                <a:ln w="0"/>
                <a:solidFill>
                  <a:srgbClr val="7030A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</a:t>
            </a:r>
          </a:p>
          <a:p>
            <a:r>
              <a:rPr lang="en-US" altLang="zh-CN" sz="1600" b="0" cap="none" spc="0" dirty="0">
                <a:ln w="0"/>
                <a:solidFill>
                  <a:srgbClr val="7030A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(1)</a:t>
            </a:r>
            <a:r>
              <a:rPr lang="zh-CN" altLang="en-US" sz="1600" dirty="0">
                <a:ln w="0"/>
                <a:solidFill>
                  <a:srgbClr val="7030A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将</a:t>
            </a:r>
            <a:r>
              <a:rPr lang="en-US" altLang="zh-CN" sz="1600" dirty="0">
                <a:ln w="0"/>
                <a:solidFill>
                  <a:srgbClr val="7030A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Worklist</a:t>
            </a:r>
            <a:r>
              <a:rPr lang="zh-CN" altLang="en-US" sz="1600" dirty="0">
                <a:ln w="0"/>
                <a:solidFill>
                  <a:srgbClr val="7030A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最近点</a:t>
            </a:r>
            <a:r>
              <a:rPr lang="en-US" altLang="zh-CN" sz="1600" dirty="0">
                <a:ln w="0"/>
                <a:solidFill>
                  <a:srgbClr val="7030A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</a:t>
            </a:r>
            <a:r>
              <a:rPr lang="zh-CN" altLang="en-US" sz="1600" dirty="0">
                <a:ln w="0"/>
                <a:solidFill>
                  <a:srgbClr val="7030A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下一候选点</a:t>
            </a:r>
            <a:r>
              <a:rPr lang="en-US" altLang="zh-CN" sz="1600" dirty="0">
                <a:ln w="0"/>
                <a:solidFill>
                  <a:srgbClr val="7030A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</a:t>
            </a:r>
            <a:r>
              <a:rPr lang="zh-CN" altLang="en-US" sz="1600" dirty="0">
                <a:ln w="0"/>
                <a:solidFill>
                  <a:srgbClr val="7030A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给</a:t>
            </a:r>
            <a:r>
              <a:rPr lang="en-US" altLang="zh-CN" sz="1600" dirty="0">
                <a:ln w="0"/>
                <a:solidFill>
                  <a:srgbClr val="7030A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CPU</a:t>
            </a:r>
          </a:p>
          <a:p>
            <a:r>
              <a:rPr lang="en-US" altLang="zh-CN" sz="1600" b="0" cap="none" spc="0" dirty="0">
                <a:ln w="0"/>
                <a:solidFill>
                  <a:srgbClr val="7030A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(2)</a:t>
            </a:r>
            <a:r>
              <a:rPr lang="zh-CN" altLang="en-US" sz="1600" b="0" cap="none" spc="0" dirty="0">
                <a:ln w="0"/>
                <a:solidFill>
                  <a:srgbClr val="7030A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判断是否结束收敛</a:t>
            </a:r>
            <a:r>
              <a:rPr lang="en-US" altLang="zh-CN" sz="1600" b="0" cap="none" spc="0" dirty="0">
                <a:ln w="0"/>
                <a:solidFill>
                  <a:srgbClr val="7030A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/</a:t>
            </a:r>
            <a:r>
              <a:rPr lang="zh-CN" altLang="en-US" sz="1600" b="0" cap="none" spc="0" dirty="0">
                <a:ln w="0"/>
                <a:solidFill>
                  <a:srgbClr val="7030A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结束</a:t>
            </a: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B5005447-F79D-4BCC-AC9D-B1D01E9DA888}"/>
              </a:ext>
            </a:extLst>
          </p:cNvPr>
          <p:cNvSpPr/>
          <p:nvPr/>
        </p:nvSpPr>
        <p:spPr>
          <a:xfrm>
            <a:off x="3550960" y="3598168"/>
            <a:ext cx="1683474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zh-CN" altLang="en-US" sz="2000" dirty="0">
                <a:ln w="0"/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候选</a:t>
            </a:r>
            <a:r>
              <a:rPr lang="en-US" altLang="zh-CN" sz="2000" dirty="0">
                <a:ln w="0"/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ANN=n3</a:t>
            </a:r>
            <a:endParaRPr lang="zh-CN" altLang="en-US" sz="2000" dirty="0">
              <a:ln w="0"/>
              <a:solidFill>
                <a:schemeClr val="accent1">
                  <a:lumMod val="60000"/>
                  <a:lumOff val="4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50" name="直接箭头连接符 49">
            <a:extLst>
              <a:ext uri="{FF2B5EF4-FFF2-40B4-BE49-F238E27FC236}">
                <a16:creationId xmlns:a16="http://schemas.microsoft.com/office/drawing/2014/main" id="{BE5EF048-A987-4ED4-BB0C-B552E53D0C74}"/>
              </a:ext>
            </a:extLst>
          </p:cNvPr>
          <p:cNvCxnSpPr>
            <a:cxnSpLocks/>
          </p:cNvCxnSpPr>
          <p:nvPr/>
        </p:nvCxnSpPr>
        <p:spPr>
          <a:xfrm>
            <a:off x="2512839" y="6004366"/>
            <a:ext cx="3578835" cy="1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矩形 50">
            <a:extLst>
              <a:ext uri="{FF2B5EF4-FFF2-40B4-BE49-F238E27FC236}">
                <a16:creationId xmlns:a16="http://schemas.microsoft.com/office/drawing/2014/main" id="{FDDE78EA-713A-4340-B0D6-C3CD59A0033F}"/>
              </a:ext>
            </a:extLst>
          </p:cNvPr>
          <p:cNvSpPr/>
          <p:nvPr/>
        </p:nvSpPr>
        <p:spPr>
          <a:xfrm>
            <a:off x="3705510" y="5647611"/>
            <a:ext cx="1249060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zh-CN" sz="2000" dirty="0">
                <a:ln w="0"/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n3</a:t>
            </a:r>
            <a:r>
              <a:rPr lang="zh-CN" altLang="en-US" sz="2000" dirty="0">
                <a:ln w="0"/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邻居</a:t>
            </a:r>
            <a:r>
              <a:rPr lang="en-US" altLang="zh-CN" sz="2000" dirty="0">
                <a:ln w="0"/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n4</a:t>
            </a:r>
            <a:endParaRPr lang="zh-CN" altLang="en-US" sz="2000" dirty="0">
              <a:ln w="0"/>
              <a:solidFill>
                <a:schemeClr val="accent1">
                  <a:lumMod val="60000"/>
                  <a:lumOff val="4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53" name="表格 10">
            <a:extLst>
              <a:ext uri="{FF2B5EF4-FFF2-40B4-BE49-F238E27FC236}">
                <a16:creationId xmlns:a16="http://schemas.microsoft.com/office/drawing/2014/main" id="{64AB5C82-F768-41C2-9386-B5483ABCDA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2471172"/>
              </p:ext>
            </p:extLst>
          </p:nvPr>
        </p:nvGraphicFramePr>
        <p:xfrm>
          <a:off x="6289608" y="5821184"/>
          <a:ext cx="2552712" cy="3663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8178">
                  <a:extLst>
                    <a:ext uri="{9D8B030D-6E8A-4147-A177-3AD203B41FA5}">
                      <a16:colId xmlns:a16="http://schemas.microsoft.com/office/drawing/2014/main" val="4158832294"/>
                    </a:ext>
                  </a:extLst>
                </a:gridCol>
                <a:gridCol w="638178">
                  <a:extLst>
                    <a:ext uri="{9D8B030D-6E8A-4147-A177-3AD203B41FA5}">
                      <a16:colId xmlns:a16="http://schemas.microsoft.com/office/drawing/2014/main" val="1620493698"/>
                    </a:ext>
                  </a:extLst>
                </a:gridCol>
                <a:gridCol w="638178">
                  <a:extLst>
                    <a:ext uri="{9D8B030D-6E8A-4147-A177-3AD203B41FA5}">
                      <a16:colId xmlns:a16="http://schemas.microsoft.com/office/drawing/2014/main" val="1920863814"/>
                    </a:ext>
                  </a:extLst>
                </a:gridCol>
                <a:gridCol w="638178">
                  <a:extLst>
                    <a:ext uri="{9D8B030D-6E8A-4147-A177-3AD203B41FA5}">
                      <a16:colId xmlns:a16="http://schemas.microsoft.com/office/drawing/2014/main" val="3205622485"/>
                    </a:ext>
                  </a:extLst>
                </a:gridCol>
              </a:tblGrid>
              <a:tr h="36636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n3</a:t>
                      </a:r>
                      <a:endParaRPr lang="zh-CN" altLang="en-US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n2</a:t>
                      </a:r>
                      <a:endParaRPr lang="zh-CN" altLang="en-US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n4</a:t>
                      </a:r>
                      <a:endParaRPr lang="zh-CN" altLang="en-US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0464762"/>
                  </a:ext>
                </a:extLst>
              </a:tr>
            </a:tbl>
          </a:graphicData>
        </a:graphic>
      </p:graphicFrame>
      <p:sp>
        <p:nvSpPr>
          <p:cNvPr id="55" name="文本框 54">
            <a:extLst>
              <a:ext uri="{FF2B5EF4-FFF2-40B4-BE49-F238E27FC236}">
                <a16:creationId xmlns:a16="http://schemas.microsoft.com/office/drawing/2014/main" id="{A9E327C1-993B-45FB-BFFC-2427E388BF1E}"/>
              </a:ext>
            </a:extLst>
          </p:cNvPr>
          <p:cNvSpPr txBox="1"/>
          <p:nvPr/>
        </p:nvSpPr>
        <p:spPr>
          <a:xfrm>
            <a:off x="2537222" y="6039518"/>
            <a:ext cx="13195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前</a:t>
            </a:r>
            <a:r>
              <a:rPr lang="en-US" altLang="zh-CN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CPU</a:t>
            </a:r>
            <a:r>
              <a:rPr lang="zh-CN" altLang="en-US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阶段</a:t>
            </a:r>
            <a:endParaRPr lang="en-US" altLang="zh-CN" dirty="0">
              <a:ln w="0"/>
              <a:solidFill>
                <a:srgbClr val="FFC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A35135AE-9D96-4D1A-BC55-E7F10C444B08}"/>
              </a:ext>
            </a:extLst>
          </p:cNvPr>
          <p:cNvSpPr/>
          <p:nvPr/>
        </p:nvSpPr>
        <p:spPr>
          <a:xfrm>
            <a:off x="6289608" y="5818216"/>
            <a:ext cx="2527367" cy="369332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8" name="直接箭头连接符 57">
            <a:extLst>
              <a:ext uri="{FF2B5EF4-FFF2-40B4-BE49-F238E27FC236}">
                <a16:creationId xmlns:a16="http://schemas.microsoft.com/office/drawing/2014/main" id="{238FAF15-D2D2-42CE-B503-10DC70D6AD19}"/>
              </a:ext>
            </a:extLst>
          </p:cNvPr>
          <p:cNvCxnSpPr>
            <a:cxnSpLocks/>
          </p:cNvCxnSpPr>
          <p:nvPr/>
        </p:nvCxnSpPr>
        <p:spPr>
          <a:xfrm flipH="1">
            <a:off x="6564827" y="6199543"/>
            <a:ext cx="1" cy="604182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文本框 59">
            <a:extLst>
              <a:ext uri="{FF2B5EF4-FFF2-40B4-BE49-F238E27FC236}">
                <a16:creationId xmlns:a16="http://schemas.microsoft.com/office/drawing/2014/main" id="{3B7CE8E9-001C-42CB-9A9C-EF1188A8549E}"/>
              </a:ext>
            </a:extLst>
          </p:cNvPr>
          <p:cNvSpPr txBox="1"/>
          <p:nvPr/>
        </p:nvSpPr>
        <p:spPr>
          <a:xfrm>
            <a:off x="6632298" y="6316968"/>
            <a:ext cx="13780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dirty="0">
                <a:ln w="0"/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中</a:t>
            </a:r>
            <a:r>
              <a:rPr lang="en-US" altLang="zh-CN" sz="1800" dirty="0">
                <a:ln w="0"/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GPU</a:t>
            </a:r>
            <a:r>
              <a:rPr lang="zh-CN" altLang="en-US" sz="1800" dirty="0">
                <a:ln w="0"/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阶段</a:t>
            </a:r>
            <a:endParaRPr lang="zh-CN" altLang="en-US" dirty="0"/>
          </a:p>
        </p:txBody>
      </p:sp>
      <p:graphicFrame>
        <p:nvGraphicFramePr>
          <p:cNvPr id="61" name="表格 10">
            <a:extLst>
              <a:ext uri="{FF2B5EF4-FFF2-40B4-BE49-F238E27FC236}">
                <a16:creationId xmlns:a16="http://schemas.microsoft.com/office/drawing/2014/main" id="{FAAD1E41-5F4B-4B8A-9562-F898593ADD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9730480"/>
              </p:ext>
            </p:extLst>
          </p:nvPr>
        </p:nvGraphicFramePr>
        <p:xfrm>
          <a:off x="6276933" y="6791730"/>
          <a:ext cx="2552716" cy="3663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8179">
                  <a:extLst>
                    <a:ext uri="{9D8B030D-6E8A-4147-A177-3AD203B41FA5}">
                      <a16:colId xmlns:a16="http://schemas.microsoft.com/office/drawing/2014/main" val="4158832294"/>
                    </a:ext>
                  </a:extLst>
                </a:gridCol>
                <a:gridCol w="638179">
                  <a:extLst>
                    <a:ext uri="{9D8B030D-6E8A-4147-A177-3AD203B41FA5}">
                      <a16:colId xmlns:a16="http://schemas.microsoft.com/office/drawing/2014/main" val="1620493698"/>
                    </a:ext>
                  </a:extLst>
                </a:gridCol>
                <a:gridCol w="638179">
                  <a:extLst>
                    <a:ext uri="{9D8B030D-6E8A-4147-A177-3AD203B41FA5}">
                      <a16:colId xmlns:a16="http://schemas.microsoft.com/office/drawing/2014/main" val="1920863814"/>
                    </a:ext>
                  </a:extLst>
                </a:gridCol>
                <a:gridCol w="638179">
                  <a:extLst>
                    <a:ext uri="{9D8B030D-6E8A-4147-A177-3AD203B41FA5}">
                      <a16:colId xmlns:a16="http://schemas.microsoft.com/office/drawing/2014/main" val="3205622485"/>
                    </a:ext>
                  </a:extLst>
                </a:gridCol>
              </a:tblGrid>
              <a:tr h="36636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n4</a:t>
                      </a:r>
                      <a:endParaRPr lang="zh-CN" altLang="en-US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n2</a:t>
                      </a:r>
                      <a:endParaRPr lang="zh-CN" altLang="en-US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0464762"/>
                  </a:ext>
                </a:extLst>
              </a:tr>
            </a:tbl>
          </a:graphicData>
        </a:graphic>
      </p:graphicFrame>
      <p:cxnSp>
        <p:nvCxnSpPr>
          <p:cNvPr id="64" name="直接箭头连接符 63">
            <a:extLst>
              <a:ext uri="{FF2B5EF4-FFF2-40B4-BE49-F238E27FC236}">
                <a16:creationId xmlns:a16="http://schemas.microsoft.com/office/drawing/2014/main" id="{70ED491B-4AA1-44AC-A0D4-C493C5B70AE2}"/>
              </a:ext>
            </a:extLst>
          </p:cNvPr>
          <p:cNvCxnSpPr>
            <a:cxnSpLocks/>
          </p:cNvCxnSpPr>
          <p:nvPr/>
        </p:nvCxnSpPr>
        <p:spPr>
          <a:xfrm flipH="1">
            <a:off x="2526160" y="6943328"/>
            <a:ext cx="3583160" cy="0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矩形 64">
            <a:extLst>
              <a:ext uri="{FF2B5EF4-FFF2-40B4-BE49-F238E27FC236}">
                <a16:creationId xmlns:a16="http://schemas.microsoft.com/office/drawing/2014/main" id="{7AE667FC-58AC-4F7E-9E7D-7236B527DD78}"/>
              </a:ext>
            </a:extLst>
          </p:cNvPr>
          <p:cNvSpPr/>
          <p:nvPr/>
        </p:nvSpPr>
        <p:spPr>
          <a:xfrm>
            <a:off x="3411611" y="6501634"/>
            <a:ext cx="1683474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zh-CN" altLang="en-US" sz="2000" dirty="0">
                <a:ln w="0"/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候选</a:t>
            </a:r>
            <a:r>
              <a:rPr lang="en-US" altLang="zh-CN" sz="2000" dirty="0">
                <a:ln w="0"/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ANN=n4</a:t>
            </a:r>
            <a:endParaRPr lang="zh-CN" altLang="en-US" sz="2000" dirty="0">
              <a:ln w="0"/>
              <a:solidFill>
                <a:schemeClr val="accent1">
                  <a:lumMod val="60000"/>
                  <a:lumOff val="4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6" name="箭头: 左弧形 65">
            <a:extLst>
              <a:ext uri="{FF2B5EF4-FFF2-40B4-BE49-F238E27FC236}">
                <a16:creationId xmlns:a16="http://schemas.microsoft.com/office/drawing/2014/main" id="{F6706E41-4372-4B18-9B1D-BAD208BFFDE1}"/>
              </a:ext>
            </a:extLst>
          </p:cNvPr>
          <p:cNvSpPr/>
          <p:nvPr/>
        </p:nvSpPr>
        <p:spPr>
          <a:xfrm>
            <a:off x="1840541" y="6004366"/>
            <a:ext cx="552870" cy="1084669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7" name="矩形 66">
            <a:extLst>
              <a:ext uri="{FF2B5EF4-FFF2-40B4-BE49-F238E27FC236}">
                <a16:creationId xmlns:a16="http://schemas.microsoft.com/office/drawing/2014/main" id="{7EB9B6C9-913F-4FE9-AA4B-1C3993095F3A}"/>
              </a:ext>
            </a:extLst>
          </p:cNvPr>
          <p:cNvSpPr/>
          <p:nvPr/>
        </p:nvSpPr>
        <p:spPr>
          <a:xfrm>
            <a:off x="242471" y="6316968"/>
            <a:ext cx="1534394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zh-CN" sz="24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Iteration 2</a:t>
            </a:r>
            <a:endParaRPr lang="zh-CN" altLang="en-US" sz="2400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3D719581-E2B8-4D03-9769-6F9F09CFFF77}"/>
              </a:ext>
            </a:extLst>
          </p:cNvPr>
          <p:cNvSpPr txBox="1"/>
          <p:nvPr/>
        </p:nvSpPr>
        <p:spPr>
          <a:xfrm>
            <a:off x="2569824" y="6963405"/>
            <a:ext cx="16446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dirty="0">
                <a:ln w="0"/>
                <a:solidFill>
                  <a:srgbClr val="7030A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后</a:t>
            </a:r>
            <a:r>
              <a:rPr lang="en-US" altLang="zh-CN" sz="1800" dirty="0">
                <a:ln w="0"/>
                <a:solidFill>
                  <a:srgbClr val="7030A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CPU</a:t>
            </a:r>
            <a:r>
              <a:rPr lang="zh-CN" altLang="en-US" sz="1800" dirty="0">
                <a:ln w="0"/>
                <a:solidFill>
                  <a:srgbClr val="7030A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阶段</a:t>
            </a:r>
            <a:endParaRPr lang="zh-CN" altLang="en-US" dirty="0"/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id="{55EB69C8-59B1-4A62-9E6C-F74B8C50C160}"/>
              </a:ext>
            </a:extLst>
          </p:cNvPr>
          <p:cNvSpPr/>
          <p:nvPr/>
        </p:nvSpPr>
        <p:spPr>
          <a:xfrm>
            <a:off x="267082" y="551554"/>
            <a:ext cx="1534394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zh-CN" sz="24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Iteration 0</a:t>
            </a:r>
            <a:endParaRPr lang="zh-CN" altLang="en-US" sz="2400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2" name="矩形 91">
            <a:extLst>
              <a:ext uri="{FF2B5EF4-FFF2-40B4-BE49-F238E27FC236}">
                <a16:creationId xmlns:a16="http://schemas.microsoft.com/office/drawing/2014/main" id="{0FB32567-3E6E-40B5-ABD9-1A5E37A39F54}"/>
              </a:ext>
            </a:extLst>
          </p:cNvPr>
          <p:cNvSpPr/>
          <p:nvPr/>
        </p:nvSpPr>
        <p:spPr>
          <a:xfrm>
            <a:off x="3522126" y="7550357"/>
            <a:ext cx="1435008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zh-CN" sz="2000" b="1" dirty="0">
                <a:ln w="0"/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………………</a:t>
            </a:r>
            <a:endParaRPr lang="zh-CN" altLang="en-US" sz="2000" b="1" dirty="0">
              <a:ln w="0"/>
              <a:solidFill>
                <a:schemeClr val="accent1">
                  <a:lumMod val="60000"/>
                  <a:lumOff val="4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9" name="箭头: 右 98">
            <a:extLst>
              <a:ext uri="{FF2B5EF4-FFF2-40B4-BE49-F238E27FC236}">
                <a16:creationId xmlns:a16="http://schemas.microsoft.com/office/drawing/2014/main" id="{0D42FC9F-EEBE-446C-90E2-D01D790C85B0}"/>
              </a:ext>
            </a:extLst>
          </p:cNvPr>
          <p:cNvSpPr/>
          <p:nvPr/>
        </p:nvSpPr>
        <p:spPr>
          <a:xfrm>
            <a:off x="1831396" y="584769"/>
            <a:ext cx="557818" cy="39523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0227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A5EB5D32-599F-442A-B4DC-B02B263052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2" t="11545" r="42918"/>
          <a:stretch/>
        </p:blipFill>
        <p:spPr bwMode="auto">
          <a:xfrm>
            <a:off x="127000" y="971550"/>
            <a:ext cx="3916346" cy="3257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5AA3A7C7-2BB5-4263-B48B-2C28BC0A4698}"/>
              </a:ext>
            </a:extLst>
          </p:cNvPr>
          <p:cNvSpPr/>
          <p:nvPr/>
        </p:nvSpPr>
        <p:spPr>
          <a:xfrm>
            <a:off x="1505527" y="544681"/>
            <a:ext cx="1159292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GPU</a:t>
            </a:r>
            <a:endParaRPr lang="zh-CN" altLang="en-US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271F78C5-9A9D-49C0-8FF1-EB7B9D612D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8" t="16704" r="48645" b="8705"/>
          <a:stretch/>
        </p:blipFill>
        <p:spPr bwMode="auto">
          <a:xfrm>
            <a:off x="4461176" y="971550"/>
            <a:ext cx="4139160" cy="3257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631E00A4-4691-4B2F-8008-F04AD8BC694B}"/>
              </a:ext>
            </a:extLst>
          </p:cNvPr>
          <p:cNvCxnSpPr>
            <a:cxnSpLocks/>
          </p:cNvCxnSpPr>
          <p:nvPr/>
        </p:nvCxnSpPr>
        <p:spPr>
          <a:xfrm flipV="1">
            <a:off x="4023494" y="971550"/>
            <a:ext cx="477386" cy="81915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F13CE49C-E428-4252-B0B5-2D17F0128329}"/>
              </a:ext>
            </a:extLst>
          </p:cNvPr>
          <p:cNvCxnSpPr>
            <a:cxnSpLocks/>
            <a:stCxn id="2050" idx="3"/>
          </p:cNvCxnSpPr>
          <p:nvPr/>
        </p:nvCxnSpPr>
        <p:spPr>
          <a:xfrm>
            <a:off x="4043346" y="2600325"/>
            <a:ext cx="442929" cy="160972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>
            <a:extLst>
              <a:ext uri="{FF2B5EF4-FFF2-40B4-BE49-F238E27FC236}">
                <a16:creationId xmlns:a16="http://schemas.microsoft.com/office/drawing/2014/main" id="{60A60C69-EB55-43AF-AA49-B7225E456003}"/>
              </a:ext>
            </a:extLst>
          </p:cNvPr>
          <p:cNvSpPr/>
          <p:nvPr/>
        </p:nvSpPr>
        <p:spPr>
          <a:xfrm>
            <a:off x="3082649" y="1801813"/>
            <a:ext cx="960697" cy="7889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26EFA0C7-AFE9-4189-9C79-A7D790279922}"/>
              </a:ext>
            </a:extLst>
          </p:cNvPr>
          <p:cNvGrpSpPr/>
          <p:nvPr/>
        </p:nvGrpSpPr>
        <p:grpSpPr>
          <a:xfrm>
            <a:off x="8170967" y="1431511"/>
            <a:ext cx="3048045" cy="1847913"/>
            <a:chOff x="8173675" y="938344"/>
            <a:chExt cx="3048045" cy="1847913"/>
          </a:xfrm>
        </p:grpSpPr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1087A9B0-4638-4FF8-B7E5-E79541BF3002}"/>
                </a:ext>
              </a:extLst>
            </p:cNvPr>
            <p:cNvSpPr/>
            <p:nvPr/>
          </p:nvSpPr>
          <p:spPr>
            <a:xfrm>
              <a:off x="8173675" y="1455739"/>
              <a:ext cx="278176" cy="26511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A29F69ED-91A4-4319-AF09-BFFF18F862F6}"/>
                </a:ext>
              </a:extLst>
            </p:cNvPr>
            <p:cNvGrpSpPr/>
            <p:nvPr/>
          </p:nvGrpSpPr>
          <p:grpSpPr>
            <a:xfrm>
              <a:off x="8937251" y="938344"/>
              <a:ext cx="2284469" cy="1847913"/>
              <a:chOff x="8937251" y="938344"/>
              <a:chExt cx="1900801" cy="1847913"/>
            </a:xfrm>
          </p:grpSpPr>
          <p:pic>
            <p:nvPicPr>
              <p:cNvPr id="2054" name="Picture 6">
                <a:extLst>
                  <a:ext uri="{FF2B5EF4-FFF2-40B4-BE49-F238E27FC236}">
                    <a16:creationId xmlns:a16="http://schemas.microsoft.com/office/drawing/2014/main" id="{4094A1AA-9640-43AA-997A-C5248824788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0692" t="16125" r="32446" b="70947"/>
              <a:stretch/>
            </p:blipFill>
            <p:spPr bwMode="auto">
              <a:xfrm>
                <a:off x="8937251" y="938344"/>
                <a:ext cx="1900801" cy="18479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8" name="图片 27">
                <a:extLst>
                  <a:ext uri="{FF2B5EF4-FFF2-40B4-BE49-F238E27FC236}">
                    <a16:creationId xmlns:a16="http://schemas.microsoft.com/office/drawing/2014/main" id="{87B54D20-8A4B-4657-84B6-C3D3E1A90A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131177" y="1181264"/>
                <a:ext cx="1512947" cy="1362071"/>
              </a:xfrm>
              <a:prstGeom prst="rect">
                <a:avLst/>
              </a:prstGeom>
            </p:spPr>
          </p:pic>
        </p:grpSp>
        <p:cxnSp>
          <p:nvCxnSpPr>
            <p:cNvPr id="27" name="直接箭头连接符 26">
              <a:extLst>
                <a:ext uri="{FF2B5EF4-FFF2-40B4-BE49-F238E27FC236}">
                  <a16:creationId xmlns:a16="http://schemas.microsoft.com/office/drawing/2014/main" id="{E5EBA90B-D622-4C82-B869-7E34173C38EA}"/>
                </a:ext>
              </a:extLst>
            </p:cNvPr>
            <p:cNvCxnSpPr>
              <a:cxnSpLocks/>
            </p:cNvCxnSpPr>
            <p:nvPr/>
          </p:nvCxnSpPr>
          <p:spPr>
            <a:xfrm>
              <a:off x="8451851" y="1720851"/>
              <a:ext cx="524429" cy="1025054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箭头连接符 23">
              <a:extLst>
                <a:ext uri="{FF2B5EF4-FFF2-40B4-BE49-F238E27FC236}">
                  <a16:creationId xmlns:a16="http://schemas.microsoft.com/office/drawing/2014/main" id="{64596291-0A3B-49F9-8E41-0B916D8CE5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51851" y="996950"/>
              <a:ext cx="524429" cy="481142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矩形 29">
            <a:extLst>
              <a:ext uri="{FF2B5EF4-FFF2-40B4-BE49-F238E27FC236}">
                <a16:creationId xmlns:a16="http://schemas.microsoft.com/office/drawing/2014/main" id="{3B60A7BD-B4BA-4C1A-ACCC-AF97A9E30A9B}"/>
              </a:ext>
            </a:extLst>
          </p:cNvPr>
          <p:cNvSpPr/>
          <p:nvPr/>
        </p:nvSpPr>
        <p:spPr>
          <a:xfrm>
            <a:off x="7596916" y="2055823"/>
            <a:ext cx="4959719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Stream Processor</a:t>
            </a:r>
          </a:p>
          <a:p>
            <a:pPr algn="ctr"/>
            <a:r>
              <a:rPr lang="en-US" altLang="zh-CN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</a:t>
            </a:r>
            <a:r>
              <a:rPr lang="en-US" altLang="zh-CN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CUDA Core</a:t>
            </a:r>
            <a:r>
              <a:rPr lang="en-US" altLang="zh-CN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</a:t>
            </a:r>
            <a:endParaRPr lang="en-US" altLang="zh-CN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B4677E74-2AA7-44A0-A4EB-F79BC9EA4E61}"/>
              </a:ext>
            </a:extLst>
          </p:cNvPr>
          <p:cNvSpPr/>
          <p:nvPr/>
        </p:nvSpPr>
        <p:spPr>
          <a:xfrm>
            <a:off x="4658647" y="547947"/>
            <a:ext cx="3744218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Stream Multiprocessor (SM)</a:t>
            </a:r>
            <a:endParaRPr lang="zh-CN" altLang="en-US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D957087A-30FD-43A1-8465-1892E3D6CD7F}"/>
              </a:ext>
            </a:extLst>
          </p:cNvPr>
          <p:cNvSpPr/>
          <p:nvPr/>
        </p:nvSpPr>
        <p:spPr>
          <a:xfrm>
            <a:off x="4576432" y="1072985"/>
            <a:ext cx="3912415" cy="71705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2" name="直接箭头连接符 51">
            <a:extLst>
              <a:ext uri="{FF2B5EF4-FFF2-40B4-BE49-F238E27FC236}">
                <a16:creationId xmlns:a16="http://schemas.microsoft.com/office/drawing/2014/main" id="{1E4554AE-5FD3-44FE-9F47-18C5236C9C79}"/>
              </a:ext>
            </a:extLst>
          </p:cNvPr>
          <p:cNvCxnSpPr>
            <a:cxnSpLocks/>
            <a:stCxn id="51" idx="3"/>
          </p:cNvCxnSpPr>
          <p:nvPr/>
        </p:nvCxnSpPr>
        <p:spPr>
          <a:xfrm flipV="1">
            <a:off x="8488847" y="1150935"/>
            <a:ext cx="348196" cy="28057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 54">
            <a:extLst>
              <a:ext uri="{FF2B5EF4-FFF2-40B4-BE49-F238E27FC236}">
                <a16:creationId xmlns:a16="http://schemas.microsoft.com/office/drawing/2014/main" id="{1F8F2479-F3A5-4C52-91EB-A50DEBC67A85}"/>
              </a:ext>
            </a:extLst>
          </p:cNvPr>
          <p:cNvSpPr/>
          <p:nvPr/>
        </p:nvSpPr>
        <p:spPr>
          <a:xfrm>
            <a:off x="8623779" y="908013"/>
            <a:ext cx="1087665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Warp</a:t>
            </a:r>
          </a:p>
        </p:txBody>
      </p:sp>
    </p:spTree>
    <p:extLst>
      <p:ext uri="{BB962C8B-B14F-4D97-AF65-F5344CB8AC3E}">
        <p14:creationId xmlns:p14="http://schemas.microsoft.com/office/powerpoint/2010/main" val="25839420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271F78C5-9A9D-49C0-8FF1-EB7B9D612D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8" t="16704" r="48645" b="8705"/>
          <a:stretch/>
        </p:blipFill>
        <p:spPr bwMode="auto">
          <a:xfrm>
            <a:off x="177620" y="423603"/>
            <a:ext cx="4139160" cy="3257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矩形 39">
            <a:extLst>
              <a:ext uri="{FF2B5EF4-FFF2-40B4-BE49-F238E27FC236}">
                <a16:creationId xmlns:a16="http://schemas.microsoft.com/office/drawing/2014/main" id="{B4677E74-2AA7-44A0-A4EB-F79BC9EA4E61}"/>
              </a:ext>
            </a:extLst>
          </p:cNvPr>
          <p:cNvSpPr/>
          <p:nvPr/>
        </p:nvSpPr>
        <p:spPr>
          <a:xfrm>
            <a:off x="375091" y="0"/>
            <a:ext cx="3744218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2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SM-0</a:t>
            </a:r>
            <a:endParaRPr lang="zh-CN" altLang="en-US" sz="40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BD7FF6B1-D8B8-48FD-9AAF-A19025A76F44}"/>
              </a:ext>
            </a:extLst>
          </p:cNvPr>
          <p:cNvCxnSpPr>
            <a:cxnSpLocks/>
          </p:cNvCxnSpPr>
          <p:nvPr/>
        </p:nvCxnSpPr>
        <p:spPr>
          <a:xfrm>
            <a:off x="2255340" y="3527483"/>
            <a:ext cx="0" cy="28448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547A8FD9-45A7-4681-9847-BC7DE125624C}"/>
              </a:ext>
            </a:extLst>
          </p:cNvPr>
          <p:cNvSpPr/>
          <p:nvPr/>
        </p:nvSpPr>
        <p:spPr>
          <a:xfrm>
            <a:off x="484440" y="3811963"/>
            <a:ext cx="1603260" cy="563880"/>
          </a:xfrm>
          <a:prstGeom prst="rect">
            <a:avLst/>
          </a:prstGeom>
          <a:solidFill>
            <a:srgbClr val="AEC3F5"/>
          </a:solidFill>
          <a:ln>
            <a:solidFill>
              <a:srgbClr val="10100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 err="1">
                <a:solidFill>
                  <a:schemeClr val="tx1"/>
                </a:solidFill>
              </a:rPr>
              <a:t>Texure</a:t>
            </a:r>
            <a:r>
              <a:rPr lang="en-US" altLang="zh-CN" sz="1400" b="1" dirty="0">
                <a:solidFill>
                  <a:schemeClr val="tx1"/>
                </a:solidFill>
              </a:rPr>
              <a:t> Cache</a:t>
            </a:r>
          </a:p>
          <a:p>
            <a:pPr algn="ctr"/>
            <a:r>
              <a:rPr lang="en-US" altLang="zh-CN" sz="1400" b="1" dirty="0">
                <a:solidFill>
                  <a:schemeClr val="tx1"/>
                </a:solidFill>
              </a:rPr>
              <a:t>(Read-only)</a:t>
            </a:r>
            <a:endParaRPr lang="zh-CN" altLang="en-US" sz="1400" b="1" dirty="0">
              <a:solidFill>
                <a:schemeClr val="tx1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48D4546-8D7D-410F-94A2-EE6566F3D8E7}"/>
              </a:ext>
            </a:extLst>
          </p:cNvPr>
          <p:cNvSpPr/>
          <p:nvPr/>
        </p:nvSpPr>
        <p:spPr>
          <a:xfrm>
            <a:off x="2025950" y="3791068"/>
            <a:ext cx="458780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</a:t>
            </a:r>
            <a:endParaRPr lang="zh-CN" altLang="en-US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2C5AEA0B-D5E9-41C0-BFAD-DE41514C264C}"/>
              </a:ext>
            </a:extLst>
          </p:cNvPr>
          <p:cNvSpPr/>
          <p:nvPr/>
        </p:nvSpPr>
        <p:spPr>
          <a:xfrm>
            <a:off x="2422981" y="3811963"/>
            <a:ext cx="1603260" cy="563880"/>
          </a:xfrm>
          <a:prstGeom prst="rect">
            <a:avLst/>
          </a:prstGeom>
          <a:solidFill>
            <a:srgbClr val="AEC3F5"/>
          </a:solidFill>
          <a:ln>
            <a:solidFill>
              <a:srgbClr val="10100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solidFill>
                  <a:schemeClr val="tx1"/>
                </a:solidFill>
              </a:rPr>
              <a:t>L1 Cache (64KB)</a:t>
            </a:r>
            <a:endParaRPr lang="zh-CN" altLang="en-US" sz="1400" b="1" dirty="0">
              <a:solidFill>
                <a:schemeClr val="tx1"/>
              </a:solidFill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4EDCF566-B015-43F4-81CA-CCC35BB1DCA7}"/>
              </a:ext>
            </a:extLst>
          </p:cNvPr>
          <p:cNvSpPr/>
          <p:nvPr/>
        </p:nvSpPr>
        <p:spPr>
          <a:xfrm>
            <a:off x="4784632" y="423603"/>
            <a:ext cx="1497636" cy="6033148"/>
          </a:xfrm>
          <a:prstGeom prst="rect">
            <a:avLst/>
          </a:prstGeom>
          <a:solidFill>
            <a:srgbClr val="AEC3F5"/>
          </a:solidFill>
          <a:ln>
            <a:solidFill>
              <a:srgbClr val="10100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solidFill>
                  <a:schemeClr val="tx1"/>
                </a:solidFill>
              </a:rPr>
              <a:t>L2 Cache (1MB)</a:t>
            </a:r>
            <a:endParaRPr lang="zh-CN" altLang="en-US" sz="2000" b="1" dirty="0">
              <a:solidFill>
                <a:schemeClr val="tx1"/>
              </a:solidFill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E281FB7F-C63F-4998-AC58-C1CFC387CF02}"/>
              </a:ext>
            </a:extLst>
          </p:cNvPr>
          <p:cNvSpPr/>
          <p:nvPr/>
        </p:nvSpPr>
        <p:spPr>
          <a:xfrm>
            <a:off x="6698101" y="2217102"/>
            <a:ext cx="2815550" cy="2070100"/>
          </a:xfrm>
          <a:prstGeom prst="rect">
            <a:avLst/>
          </a:prstGeom>
          <a:solidFill>
            <a:srgbClr val="AEC3F5"/>
          </a:solidFill>
          <a:ln>
            <a:solidFill>
              <a:srgbClr val="10100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tx1"/>
                </a:solidFill>
              </a:rPr>
              <a:t>Global Memory</a:t>
            </a:r>
            <a:endParaRPr lang="zh-CN" altLang="en-US" sz="2400" b="1" dirty="0">
              <a:solidFill>
                <a:schemeClr val="tx1"/>
              </a:solidFill>
            </a:endParaRPr>
          </a:p>
        </p:txBody>
      </p:sp>
      <p:sp>
        <p:nvSpPr>
          <p:cNvPr id="37" name="箭头: 上下 36">
            <a:extLst>
              <a:ext uri="{FF2B5EF4-FFF2-40B4-BE49-F238E27FC236}">
                <a16:creationId xmlns:a16="http://schemas.microsoft.com/office/drawing/2014/main" id="{C0C78C7F-7BCE-49F1-94CE-0FA3C36B428D}"/>
              </a:ext>
            </a:extLst>
          </p:cNvPr>
          <p:cNvSpPr/>
          <p:nvPr/>
        </p:nvSpPr>
        <p:spPr>
          <a:xfrm rot="5400000">
            <a:off x="6370615" y="2871343"/>
            <a:ext cx="353695" cy="783974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C49131D9-9B01-469E-B827-352E25C07F6D}"/>
              </a:ext>
            </a:extLst>
          </p:cNvPr>
          <p:cNvSpPr/>
          <p:nvPr/>
        </p:nvSpPr>
        <p:spPr>
          <a:xfrm>
            <a:off x="383230" y="5680592"/>
            <a:ext cx="3744218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2000" b="1" dirty="0"/>
              <a:t>……………………</a:t>
            </a:r>
            <a:endParaRPr lang="zh-CN" altLang="en-US" sz="2000" b="1" dirty="0">
              <a:solidFill>
                <a:schemeClr val="tx1"/>
              </a:solidFill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68A41D06-F4A9-43C0-A297-0FED6D06FD22}"/>
              </a:ext>
            </a:extLst>
          </p:cNvPr>
          <p:cNvSpPr/>
          <p:nvPr/>
        </p:nvSpPr>
        <p:spPr>
          <a:xfrm>
            <a:off x="269069" y="4619099"/>
            <a:ext cx="3972541" cy="400110"/>
          </a:xfrm>
          <a:prstGeom prst="rect">
            <a:avLst/>
          </a:prstGeom>
          <a:solidFill>
            <a:srgbClr val="FFAE25"/>
          </a:solidFill>
          <a:ln w="19050">
            <a:solidFill>
              <a:schemeClr val="tx1"/>
            </a:solidFill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2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SM-1</a:t>
            </a:r>
            <a:endParaRPr lang="zh-CN" altLang="en-US" sz="40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7EB886ED-9022-422D-BF94-5670E01FFF9B}"/>
              </a:ext>
            </a:extLst>
          </p:cNvPr>
          <p:cNvSpPr/>
          <p:nvPr/>
        </p:nvSpPr>
        <p:spPr>
          <a:xfrm>
            <a:off x="260929" y="5245199"/>
            <a:ext cx="3972541" cy="400110"/>
          </a:xfrm>
          <a:prstGeom prst="rect">
            <a:avLst/>
          </a:prstGeom>
          <a:solidFill>
            <a:srgbClr val="FFAE25"/>
          </a:solidFill>
          <a:ln w="19050">
            <a:solidFill>
              <a:schemeClr val="tx1"/>
            </a:solidFill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2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SM-2</a:t>
            </a:r>
            <a:endParaRPr lang="zh-CN" altLang="en-US" sz="40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42CA2EFF-FE1B-465E-B44C-56009A031F68}"/>
              </a:ext>
            </a:extLst>
          </p:cNvPr>
          <p:cNvSpPr/>
          <p:nvPr/>
        </p:nvSpPr>
        <p:spPr>
          <a:xfrm>
            <a:off x="6233767" y="1756273"/>
            <a:ext cx="3744218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tx1"/>
                </a:solidFill>
              </a:rPr>
              <a:t>Memory (</a:t>
            </a:r>
            <a:r>
              <a:rPr lang="zh-CN" altLang="en-US" sz="2000" b="1" dirty="0">
                <a:solidFill>
                  <a:schemeClr val="tx1"/>
                </a:solidFill>
              </a:rPr>
              <a:t>显存</a:t>
            </a:r>
            <a:r>
              <a:rPr lang="en-US" altLang="zh-CN" sz="2000" b="1" dirty="0">
                <a:solidFill>
                  <a:schemeClr val="tx1"/>
                </a:solidFill>
              </a:rPr>
              <a:t>)</a:t>
            </a:r>
            <a:endParaRPr lang="zh-CN" altLang="en-US" sz="2000" b="1" dirty="0">
              <a:solidFill>
                <a:schemeClr val="tx1"/>
              </a:solidFill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D125B757-8892-4D84-8DD7-EEDB68293704}"/>
              </a:ext>
            </a:extLst>
          </p:cNvPr>
          <p:cNvSpPr/>
          <p:nvPr/>
        </p:nvSpPr>
        <p:spPr>
          <a:xfrm>
            <a:off x="260929" y="6056641"/>
            <a:ext cx="3972541" cy="400110"/>
          </a:xfrm>
          <a:prstGeom prst="rect">
            <a:avLst/>
          </a:prstGeom>
          <a:solidFill>
            <a:srgbClr val="FFAE25"/>
          </a:solidFill>
          <a:ln w="19050">
            <a:solidFill>
              <a:schemeClr val="tx1"/>
            </a:solidFill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2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SM-n</a:t>
            </a:r>
            <a:endParaRPr lang="zh-CN" altLang="en-US" sz="40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D7345C80-1D89-4715-BAF6-CF8D26A818CC}"/>
              </a:ext>
            </a:extLst>
          </p:cNvPr>
          <p:cNvSpPr/>
          <p:nvPr/>
        </p:nvSpPr>
        <p:spPr>
          <a:xfrm>
            <a:off x="110849" y="381665"/>
            <a:ext cx="4257950" cy="40696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7CE05E49-A219-4337-B844-E8D88B3E6F84}"/>
              </a:ext>
            </a:extLst>
          </p:cNvPr>
          <p:cNvSpPr/>
          <p:nvPr/>
        </p:nvSpPr>
        <p:spPr>
          <a:xfrm flipV="1">
            <a:off x="269069" y="4603749"/>
            <a:ext cx="3972541" cy="41545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EB6E5D86-CB13-44A0-B103-7F5DEBEB2A53}"/>
              </a:ext>
            </a:extLst>
          </p:cNvPr>
          <p:cNvSpPr/>
          <p:nvPr/>
        </p:nvSpPr>
        <p:spPr>
          <a:xfrm flipV="1">
            <a:off x="269069" y="5237524"/>
            <a:ext cx="3972541" cy="41545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4C65CEF8-51FF-40B2-9D65-6D7314922045}"/>
              </a:ext>
            </a:extLst>
          </p:cNvPr>
          <p:cNvSpPr/>
          <p:nvPr/>
        </p:nvSpPr>
        <p:spPr>
          <a:xfrm flipV="1">
            <a:off x="253553" y="6056641"/>
            <a:ext cx="3972541" cy="41545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箭头: 上下 12">
            <a:extLst>
              <a:ext uri="{FF2B5EF4-FFF2-40B4-BE49-F238E27FC236}">
                <a16:creationId xmlns:a16="http://schemas.microsoft.com/office/drawing/2014/main" id="{784A7135-A060-4F82-A2DC-1FA1B91BD99E}"/>
              </a:ext>
            </a:extLst>
          </p:cNvPr>
          <p:cNvSpPr/>
          <p:nvPr/>
        </p:nvSpPr>
        <p:spPr>
          <a:xfrm rot="16200000">
            <a:off x="4299107" y="2860165"/>
            <a:ext cx="353695" cy="783975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箭头: 上下 48">
            <a:extLst>
              <a:ext uri="{FF2B5EF4-FFF2-40B4-BE49-F238E27FC236}">
                <a16:creationId xmlns:a16="http://schemas.microsoft.com/office/drawing/2014/main" id="{6582577F-9762-4A6A-A3FF-C2D7437D9A79}"/>
              </a:ext>
            </a:extLst>
          </p:cNvPr>
          <p:cNvSpPr/>
          <p:nvPr/>
        </p:nvSpPr>
        <p:spPr>
          <a:xfrm rot="16200000">
            <a:off x="4299107" y="4419490"/>
            <a:ext cx="353695" cy="783975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箭头: 上下 49">
            <a:extLst>
              <a:ext uri="{FF2B5EF4-FFF2-40B4-BE49-F238E27FC236}">
                <a16:creationId xmlns:a16="http://schemas.microsoft.com/office/drawing/2014/main" id="{91C615A3-CEB5-4D7F-AF42-D5953C9134D8}"/>
              </a:ext>
            </a:extLst>
          </p:cNvPr>
          <p:cNvSpPr/>
          <p:nvPr/>
        </p:nvSpPr>
        <p:spPr>
          <a:xfrm rot="16200000">
            <a:off x="4279193" y="5053265"/>
            <a:ext cx="353695" cy="783975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箭头: 上下 52">
            <a:extLst>
              <a:ext uri="{FF2B5EF4-FFF2-40B4-BE49-F238E27FC236}">
                <a16:creationId xmlns:a16="http://schemas.microsoft.com/office/drawing/2014/main" id="{778259ED-9E90-4E96-B54E-E6174504B9A2}"/>
              </a:ext>
            </a:extLst>
          </p:cNvPr>
          <p:cNvSpPr/>
          <p:nvPr/>
        </p:nvSpPr>
        <p:spPr>
          <a:xfrm rot="16200000">
            <a:off x="4299106" y="5861352"/>
            <a:ext cx="353695" cy="783975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38695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>
            <a:extLst>
              <a:ext uri="{FF2B5EF4-FFF2-40B4-BE49-F238E27FC236}">
                <a16:creationId xmlns:a16="http://schemas.microsoft.com/office/drawing/2014/main" id="{5CCE31C6-D8C2-4F94-AD2A-1DBAFB7A3A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822" b="11229"/>
          <a:stretch/>
        </p:blipFill>
        <p:spPr bwMode="auto">
          <a:xfrm>
            <a:off x="1152525" y="1628775"/>
            <a:ext cx="4269024" cy="3196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>
            <a:extLst>
              <a:ext uri="{FF2B5EF4-FFF2-40B4-BE49-F238E27FC236}">
                <a16:creationId xmlns:a16="http://schemas.microsoft.com/office/drawing/2014/main" id="{A897DBAB-412B-46FE-9FF0-B8E184990C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100" b="11229"/>
          <a:stretch/>
        </p:blipFill>
        <p:spPr bwMode="auto">
          <a:xfrm>
            <a:off x="5421549" y="1628775"/>
            <a:ext cx="4340360" cy="3196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矩形 28">
            <a:extLst>
              <a:ext uri="{FF2B5EF4-FFF2-40B4-BE49-F238E27FC236}">
                <a16:creationId xmlns:a16="http://schemas.microsoft.com/office/drawing/2014/main" id="{D0E087AB-FD6A-4264-8E58-4493AAB2E64B}"/>
              </a:ext>
            </a:extLst>
          </p:cNvPr>
          <p:cNvSpPr/>
          <p:nvPr/>
        </p:nvSpPr>
        <p:spPr>
          <a:xfrm>
            <a:off x="1279789" y="1749932"/>
            <a:ext cx="4076909" cy="2199498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B739753C-86FE-4A90-8618-C9532142E771}"/>
              </a:ext>
            </a:extLst>
          </p:cNvPr>
          <p:cNvSpPr/>
          <p:nvPr/>
        </p:nvSpPr>
        <p:spPr>
          <a:xfrm>
            <a:off x="5553274" y="1745643"/>
            <a:ext cx="4076909" cy="2199498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4B46E32A-EE28-4681-A643-954B40AA92EA}"/>
              </a:ext>
            </a:extLst>
          </p:cNvPr>
          <p:cNvSpPr/>
          <p:nvPr/>
        </p:nvSpPr>
        <p:spPr>
          <a:xfrm>
            <a:off x="2172511" y="1005191"/>
            <a:ext cx="2237361" cy="4798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/>
              <a:t>IO Block</a:t>
            </a:r>
            <a:endParaRPr lang="zh-CN" altLang="en-US" sz="2000" b="1" dirty="0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76FF0254-7E82-4B29-9FA5-09318E82FAFC}"/>
              </a:ext>
            </a:extLst>
          </p:cNvPr>
          <p:cNvSpPr/>
          <p:nvPr/>
        </p:nvSpPr>
        <p:spPr>
          <a:xfrm>
            <a:off x="6473047" y="1005191"/>
            <a:ext cx="2237361" cy="4798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/>
              <a:t>IO Block</a:t>
            </a:r>
            <a:endParaRPr lang="zh-CN" altLang="en-US" sz="2000" b="1" dirty="0"/>
          </a:p>
        </p:txBody>
      </p:sp>
      <p:sp>
        <p:nvSpPr>
          <p:cNvPr id="4" name="箭头: 上下 3">
            <a:extLst>
              <a:ext uri="{FF2B5EF4-FFF2-40B4-BE49-F238E27FC236}">
                <a16:creationId xmlns:a16="http://schemas.microsoft.com/office/drawing/2014/main" id="{8B72E50D-EBA6-4109-A138-A6D7A3441989}"/>
              </a:ext>
            </a:extLst>
          </p:cNvPr>
          <p:cNvSpPr/>
          <p:nvPr/>
        </p:nvSpPr>
        <p:spPr>
          <a:xfrm>
            <a:off x="3287037" y="1388826"/>
            <a:ext cx="143584" cy="479898"/>
          </a:xfrm>
          <a:prstGeom prst="up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箭头: 上下 31">
            <a:extLst>
              <a:ext uri="{FF2B5EF4-FFF2-40B4-BE49-F238E27FC236}">
                <a16:creationId xmlns:a16="http://schemas.microsoft.com/office/drawing/2014/main" id="{2C626385-D904-4032-AA2A-27F2D19D9773}"/>
              </a:ext>
            </a:extLst>
          </p:cNvPr>
          <p:cNvSpPr/>
          <p:nvPr/>
        </p:nvSpPr>
        <p:spPr>
          <a:xfrm>
            <a:off x="7634684" y="1362008"/>
            <a:ext cx="143584" cy="479898"/>
          </a:xfrm>
          <a:prstGeom prst="up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箭头: 上下 32">
            <a:extLst>
              <a:ext uri="{FF2B5EF4-FFF2-40B4-BE49-F238E27FC236}">
                <a16:creationId xmlns:a16="http://schemas.microsoft.com/office/drawing/2014/main" id="{4E9D4645-DA63-43AC-93BB-5CC547343A94}"/>
              </a:ext>
            </a:extLst>
          </p:cNvPr>
          <p:cNvSpPr/>
          <p:nvPr/>
        </p:nvSpPr>
        <p:spPr>
          <a:xfrm rot="5400000">
            <a:off x="5265677" y="89888"/>
            <a:ext cx="311743" cy="2435618"/>
          </a:xfrm>
          <a:prstGeom prst="up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E1BACCF-E436-47F9-8F66-055783B96890}"/>
              </a:ext>
            </a:extLst>
          </p:cNvPr>
          <p:cNvSpPr/>
          <p:nvPr/>
        </p:nvSpPr>
        <p:spPr>
          <a:xfrm>
            <a:off x="5031858" y="851848"/>
            <a:ext cx="779380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PCIe</a:t>
            </a:r>
            <a:endParaRPr lang="zh-CN" alt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107725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A27C7630-D6F1-46BA-89B5-ABD11D5533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335" y="0"/>
            <a:ext cx="57023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30743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>
            <a:extLst>
              <a:ext uri="{FF2B5EF4-FFF2-40B4-BE49-F238E27FC236}">
                <a16:creationId xmlns:a16="http://schemas.microsoft.com/office/drawing/2014/main" id="{ED433EA6-2236-4075-ABBF-1C5A960DAF62}"/>
              </a:ext>
            </a:extLst>
          </p:cNvPr>
          <p:cNvSpPr/>
          <p:nvPr/>
        </p:nvSpPr>
        <p:spPr>
          <a:xfrm>
            <a:off x="1723959" y="3469640"/>
            <a:ext cx="3610041" cy="260604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72D20AA7-5EEC-4606-8D5B-628E08899D8F}"/>
              </a:ext>
            </a:extLst>
          </p:cNvPr>
          <p:cNvSpPr/>
          <p:nvPr/>
        </p:nvSpPr>
        <p:spPr>
          <a:xfrm>
            <a:off x="3091619" y="3476968"/>
            <a:ext cx="837088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8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Grid</a:t>
            </a:r>
            <a:endParaRPr lang="zh-CN" altLang="en-US" sz="28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A3B4E9A0-D2D0-4B6D-AF37-701DB78D0C1F}"/>
              </a:ext>
            </a:extLst>
          </p:cNvPr>
          <p:cNvGrpSpPr/>
          <p:nvPr/>
        </p:nvGrpSpPr>
        <p:grpSpPr>
          <a:xfrm>
            <a:off x="4115546" y="3940113"/>
            <a:ext cx="1140057" cy="901593"/>
            <a:chOff x="6544128" y="2411412"/>
            <a:chExt cx="1140057" cy="901593"/>
          </a:xfrm>
        </p:grpSpPr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681DF0D8-566C-42C2-9B2D-32DAF2B1F5D6}"/>
                </a:ext>
              </a:extLst>
            </p:cNvPr>
            <p:cNvSpPr/>
            <p:nvPr/>
          </p:nvSpPr>
          <p:spPr>
            <a:xfrm>
              <a:off x="6553628" y="2435961"/>
              <a:ext cx="1074409" cy="877044"/>
            </a:xfrm>
            <a:prstGeom prst="rect">
              <a:avLst/>
            </a:prstGeom>
            <a:solidFill>
              <a:srgbClr val="FFCA1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3D446C60-8BAB-48AB-9708-7D1F9D406FDE}"/>
                </a:ext>
              </a:extLst>
            </p:cNvPr>
            <p:cNvSpPr/>
            <p:nvPr/>
          </p:nvSpPr>
          <p:spPr>
            <a:xfrm>
              <a:off x="6544128" y="2411412"/>
              <a:ext cx="1140057" cy="3693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CN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Block(2,0)</a:t>
              </a:r>
              <a:endParaRPr lang="zh-CN" alt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pic>
          <p:nvPicPr>
            <p:cNvPr id="37" name="图片 36">
              <a:extLst>
                <a:ext uri="{FF2B5EF4-FFF2-40B4-BE49-F238E27FC236}">
                  <a16:creationId xmlns:a16="http://schemas.microsoft.com/office/drawing/2014/main" id="{BB24F802-5015-4B65-9388-1319D831D4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32766" y="2737894"/>
              <a:ext cx="955526" cy="512134"/>
            </a:xfrm>
            <a:prstGeom prst="rect">
              <a:avLst/>
            </a:prstGeom>
          </p:spPr>
        </p:pic>
      </p:grpSp>
      <p:cxnSp>
        <p:nvCxnSpPr>
          <p:cNvPr id="50" name="直接箭头连接符 49">
            <a:extLst>
              <a:ext uri="{FF2B5EF4-FFF2-40B4-BE49-F238E27FC236}">
                <a16:creationId xmlns:a16="http://schemas.microsoft.com/office/drawing/2014/main" id="{9285EDB6-FB8E-4B2D-8B78-11B371531AC2}"/>
              </a:ext>
            </a:extLst>
          </p:cNvPr>
          <p:cNvCxnSpPr>
            <a:cxnSpLocks/>
          </p:cNvCxnSpPr>
          <p:nvPr/>
        </p:nvCxnSpPr>
        <p:spPr>
          <a:xfrm flipV="1">
            <a:off x="5182232" y="3495378"/>
            <a:ext cx="394852" cy="48139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295E21B9-00ED-4D7C-AE13-1E78D762AA5F}"/>
              </a:ext>
            </a:extLst>
          </p:cNvPr>
          <p:cNvGrpSpPr/>
          <p:nvPr/>
        </p:nvGrpSpPr>
        <p:grpSpPr>
          <a:xfrm>
            <a:off x="5577084" y="3469639"/>
            <a:ext cx="3492020" cy="2606040"/>
            <a:chOff x="6430474" y="2602617"/>
            <a:chExt cx="1341437" cy="2599108"/>
          </a:xfrm>
        </p:grpSpPr>
        <p:sp>
          <p:nvSpPr>
            <p:cNvPr id="55" name="矩形 54">
              <a:extLst>
                <a:ext uri="{FF2B5EF4-FFF2-40B4-BE49-F238E27FC236}">
                  <a16:creationId xmlns:a16="http://schemas.microsoft.com/office/drawing/2014/main" id="{B9377274-3AAB-49A7-97AC-E40414B01A3C}"/>
                </a:ext>
              </a:extLst>
            </p:cNvPr>
            <p:cNvSpPr/>
            <p:nvPr/>
          </p:nvSpPr>
          <p:spPr>
            <a:xfrm>
              <a:off x="6430474" y="2602617"/>
              <a:ext cx="1341437" cy="2599108"/>
            </a:xfrm>
            <a:prstGeom prst="rect">
              <a:avLst/>
            </a:prstGeom>
            <a:solidFill>
              <a:srgbClr val="FFCA1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6" name="矩形 55">
              <a:extLst>
                <a:ext uri="{FF2B5EF4-FFF2-40B4-BE49-F238E27FC236}">
                  <a16:creationId xmlns:a16="http://schemas.microsoft.com/office/drawing/2014/main" id="{121FD96D-D9C9-4496-8C30-86AA7D550A07}"/>
                </a:ext>
              </a:extLst>
            </p:cNvPr>
            <p:cNvSpPr/>
            <p:nvPr/>
          </p:nvSpPr>
          <p:spPr>
            <a:xfrm>
              <a:off x="6862473" y="2609300"/>
              <a:ext cx="437945" cy="32421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CN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Block(2,0)</a:t>
              </a:r>
              <a:endParaRPr lang="zh-CN" alt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63" name="矩形 62">
            <a:extLst>
              <a:ext uri="{FF2B5EF4-FFF2-40B4-BE49-F238E27FC236}">
                <a16:creationId xmlns:a16="http://schemas.microsoft.com/office/drawing/2014/main" id="{6EFE6F95-1AB7-478F-8910-79C0F28EE916}"/>
              </a:ext>
            </a:extLst>
          </p:cNvPr>
          <p:cNvSpPr/>
          <p:nvPr/>
        </p:nvSpPr>
        <p:spPr>
          <a:xfrm>
            <a:off x="4125046" y="3983121"/>
            <a:ext cx="1074410" cy="8585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1C70F4C6-3343-4FD7-87C2-899E7D3E9D1C}"/>
              </a:ext>
            </a:extLst>
          </p:cNvPr>
          <p:cNvSpPr/>
          <p:nvPr/>
        </p:nvSpPr>
        <p:spPr>
          <a:xfrm>
            <a:off x="5684689" y="3885405"/>
            <a:ext cx="809825" cy="690583"/>
          </a:xfrm>
          <a:prstGeom prst="rect">
            <a:avLst/>
          </a:prstGeom>
          <a:solidFill>
            <a:srgbClr val="F3662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9ACB555E-5411-47CF-8CD4-56F82DF78A72}"/>
              </a:ext>
            </a:extLst>
          </p:cNvPr>
          <p:cNvSpPr txBox="1"/>
          <p:nvPr/>
        </p:nvSpPr>
        <p:spPr>
          <a:xfrm>
            <a:off x="6348941" y="26289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zh-CN" altLang="en-US" dirty="0"/>
          </a:p>
        </p:txBody>
      </p:sp>
      <p:sp>
        <p:nvSpPr>
          <p:cNvPr id="69" name="矩形 68">
            <a:extLst>
              <a:ext uri="{FF2B5EF4-FFF2-40B4-BE49-F238E27FC236}">
                <a16:creationId xmlns:a16="http://schemas.microsoft.com/office/drawing/2014/main" id="{C1E469B7-5A4B-4AD6-93B3-B25F1EDF276B}"/>
              </a:ext>
            </a:extLst>
          </p:cNvPr>
          <p:cNvSpPr/>
          <p:nvPr/>
        </p:nvSpPr>
        <p:spPr>
          <a:xfrm>
            <a:off x="5612090" y="3844621"/>
            <a:ext cx="933269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12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Thread(0,0)</a:t>
            </a:r>
            <a:endParaRPr lang="zh-CN" altLang="en-US" sz="12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70" name="图片 69">
            <a:extLst>
              <a:ext uri="{FF2B5EF4-FFF2-40B4-BE49-F238E27FC236}">
                <a16:creationId xmlns:a16="http://schemas.microsoft.com/office/drawing/2014/main" id="{1C03F16B-FD0B-4BEE-B6FC-06F75EB3AB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8440" y="4057807"/>
            <a:ext cx="171629" cy="479551"/>
          </a:xfrm>
          <a:prstGeom prst="rect">
            <a:avLst/>
          </a:prstGeom>
        </p:spPr>
      </p:pic>
      <p:sp>
        <p:nvSpPr>
          <p:cNvPr id="74" name="矩形 73">
            <a:extLst>
              <a:ext uri="{FF2B5EF4-FFF2-40B4-BE49-F238E27FC236}">
                <a16:creationId xmlns:a16="http://schemas.microsoft.com/office/drawing/2014/main" id="{DA26BDFA-895E-4F09-9DB3-5C26B0E46653}"/>
              </a:ext>
            </a:extLst>
          </p:cNvPr>
          <p:cNvSpPr/>
          <p:nvPr/>
        </p:nvSpPr>
        <p:spPr>
          <a:xfrm>
            <a:off x="6506685" y="3885405"/>
            <a:ext cx="809825" cy="690583"/>
          </a:xfrm>
          <a:prstGeom prst="rect">
            <a:avLst/>
          </a:prstGeom>
          <a:solidFill>
            <a:srgbClr val="F3662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5" name="矩形 74">
            <a:extLst>
              <a:ext uri="{FF2B5EF4-FFF2-40B4-BE49-F238E27FC236}">
                <a16:creationId xmlns:a16="http://schemas.microsoft.com/office/drawing/2014/main" id="{52BBC513-63C0-46EF-A96B-0E875607C79E}"/>
              </a:ext>
            </a:extLst>
          </p:cNvPr>
          <p:cNvSpPr/>
          <p:nvPr/>
        </p:nvSpPr>
        <p:spPr>
          <a:xfrm>
            <a:off x="6434086" y="3844621"/>
            <a:ext cx="933269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12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Thread(1,0)</a:t>
            </a:r>
            <a:endParaRPr lang="zh-CN" altLang="en-US" sz="12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76" name="图片 75">
            <a:extLst>
              <a:ext uri="{FF2B5EF4-FFF2-40B4-BE49-F238E27FC236}">
                <a16:creationId xmlns:a16="http://schemas.microsoft.com/office/drawing/2014/main" id="{FFB31D94-5524-429D-8C54-EB82DCA12C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0436" y="4057807"/>
            <a:ext cx="171629" cy="479551"/>
          </a:xfrm>
          <a:prstGeom prst="rect">
            <a:avLst/>
          </a:prstGeom>
        </p:spPr>
      </p:pic>
      <p:sp>
        <p:nvSpPr>
          <p:cNvPr id="77" name="矩形 76">
            <a:extLst>
              <a:ext uri="{FF2B5EF4-FFF2-40B4-BE49-F238E27FC236}">
                <a16:creationId xmlns:a16="http://schemas.microsoft.com/office/drawing/2014/main" id="{24BFC739-7A0C-45AD-A380-18F83749AA12}"/>
              </a:ext>
            </a:extLst>
          </p:cNvPr>
          <p:cNvSpPr/>
          <p:nvPr/>
        </p:nvSpPr>
        <p:spPr>
          <a:xfrm>
            <a:off x="7328681" y="3885405"/>
            <a:ext cx="809825" cy="690583"/>
          </a:xfrm>
          <a:prstGeom prst="rect">
            <a:avLst/>
          </a:prstGeom>
          <a:solidFill>
            <a:srgbClr val="F3662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8" name="矩形 77">
            <a:extLst>
              <a:ext uri="{FF2B5EF4-FFF2-40B4-BE49-F238E27FC236}">
                <a16:creationId xmlns:a16="http://schemas.microsoft.com/office/drawing/2014/main" id="{B01A6DB9-AC71-43AF-BD3B-4630036F1F01}"/>
              </a:ext>
            </a:extLst>
          </p:cNvPr>
          <p:cNvSpPr/>
          <p:nvPr/>
        </p:nvSpPr>
        <p:spPr>
          <a:xfrm>
            <a:off x="7256082" y="3844621"/>
            <a:ext cx="933269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12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Thread(2,0)</a:t>
            </a:r>
            <a:endParaRPr lang="zh-CN" altLang="en-US" sz="12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79" name="图片 78">
            <a:extLst>
              <a:ext uri="{FF2B5EF4-FFF2-40B4-BE49-F238E27FC236}">
                <a16:creationId xmlns:a16="http://schemas.microsoft.com/office/drawing/2014/main" id="{D3F7FD1E-DF51-4E14-9A0D-3574431315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2432" y="4057807"/>
            <a:ext cx="171629" cy="479551"/>
          </a:xfrm>
          <a:prstGeom prst="rect">
            <a:avLst/>
          </a:prstGeom>
        </p:spPr>
      </p:pic>
      <p:sp>
        <p:nvSpPr>
          <p:cNvPr id="80" name="矩形 79">
            <a:extLst>
              <a:ext uri="{FF2B5EF4-FFF2-40B4-BE49-F238E27FC236}">
                <a16:creationId xmlns:a16="http://schemas.microsoft.com/office/drawing/2014/main" id="{4EF344C0-9A8E-4765-8BC4-A87CE6A977E6}"/>
              </a:ext>
            </a:extLst>
          </p:cNvPr>
          <p:cNvSpPr/>
          <p:nvPr/>
        </p:nvSpPr>
        <p:spPr>
          <a:xfrm>
            <a:off x="8143266" y="3885405"/>
            <a:ext cx="809825" cy="690583"/>
          </a:xfrm>
          <a:prstGeom prst="rect">
            <a:avLst/>
          </a:prstGeom>
          <a:solidFill>
            <a:srgbClr val="F3662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1" name="矩形 80">
            <a:extLst>
              <a:ext uri="{FF2B5EF4-FFF2-40B4-BE49-F238E27FC236}">
                <a16:creationId xmlns:a16="http://schemas.microsoft.com/office/drawing/2014/main" id="{AA335473-0CA5-486A-BA72-D4C7987CB71B}"/>
              </a:ext>
            </a:extLst>
          </p:cNvPr>
          <p:cNvSpPr/>
          <p:nvPr/>
        </p:nvSpPr>
        <p:spPr>
          <a:xfrm>
            <a:off x="8070667" y="3844621"/>
            <a:ext cx="933269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12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Thread(3,0)</a:t>
            </a:r>
            <a:endParaRPr lang="zh-CN" altLang="en-US" sz="12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82" name="图片 81">
            <a:extLst>
              <a:ext uri="{FF2B5EF4-FFF2-40B4-BE49-F238E27FC236}">
                <a16:creationId xmlns:a16="http://schemas.microsoft.com/office/drawing/2014/main" id="{10217CC3-8EDB-4D41-9FAC-BF79A4B426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017" y="4057807"/>
            <a:ext cx="171629" cy="479551"/>
          </a:xfrm>
          <a:prstGeom prst="rect">
            <a:avLst/>
          </a:prstGeom>
        </p:spPr>
      </p:pic>
      <p:sp>
        <p:nvSpPr>
          <p:cNvPr id="119" name="矩形 118">
            <a:extLst>
              <a:ext uri="{FF2B5EF4-FFF2-40B4-BE49-F238E27FC236}">
                <a16:creationId xmlns:a16="http://schemas.microsoft.com/office/drawing/2014/main" id="{5747C5A2-ADC7-4C69-AA94-9EB6D1E33421}"/>
              </a:ext>
            </a:extLst>
          </p:cNvPr>
          <p:cNvSpPr/>
          <p:nvPr/>
        </p:nvSpPr>
        <p:spPr>
          <a:xfrm>
            <a:off x="5684689" y="4575988"/>
            <a:ext cx="809825" cy="690583"/>
          </a:xfrm>
          <a:prstGeom prst="rect">
            <a:avLst/>
          </a:prstGeom>
          <a:solidFill>
            <a:srgbClr val="F3662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0" name="矩形 119">
            <a:extLst>
              <a:ext uri="{FF2B5EF4-FFF2-40B4-BE49-F238E27FC236}">
                <a16:creationId xmlns:a16="http://schemas.microsoft.com/office/drawing/2014/main" id="{AE4D4D4F-213A-43F8-8457-E164DD385665}"/>
              </a:ext>
            </a:extLst>
          </p:cNvPr>
          <p:cNvSpPr/>
          <p:nvPr/>
        </p:nvSpPr>
        <p:spPr>
          <a:xfrm>
            <a:off x="5612090" y="4535204"/>
            <a:ext cx="933269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12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Thread(0,1)</a:t>
            </a:r>
            <a:endParaRPr lang="zh-CN" altLang="en-US" sz="12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21" name="图片 120">
            <a:extLst>
              <a:ext uri="{FF2B5EF4-FFF2-40B4-BE49-F238E27FC236}">
                <a16:creationId xmlns:a16="http://schemas.microsoft.com/office/drawing/2014/main" id="{825162CE-C386-4031-ADF5-EB73D6B1CC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8440" y="4748390"/>
            <a:ext cx="171629" cy="479551"/>
          </a:xfrm>
          <a:prstGeom prst="rect">
            <a:avLst/>
          </a:prstGeom>
        </p:spPr>
      </p:pic>
      <p:sp>
        <p:nvSpPr>
          <p:cNvPr id="122" name="矩形 121">
            <a:extLst>
              <a:ext uri="{FF2B5EF4-FFF2-40B4-BE49-F238E27FC236}">
                <a16:creationId xmlns:a16="http://schemas.microsoft.com/office/drawing/2014/main" id="{C154A300-05B5-4A56-914C-240E2DB58323}"/>
              </a:ext>
            </a:extLst>
          </p:cNvPr>
          <p:cNvSpPr/>
          <p:nvPr/>
        </p:nvSpPr>
        <p:spPr>
          <a:xfrm>
            <a:off x="6506685" y="4575988"/>
            <a:ext cx="809825" cy="690583"/>
          </a:xfrm>
          <a:prstGeom prst="rect">
            <a:avLst/>
          </a:prstGeom>
          <a:solidFill>
            <a:srgbClr val="F3662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3" name="矩形 122">
            <a:extLst>
              <a:ext uri="{FF2B5EF4-FFF2-40B4-BE49-F238E27FC236}">
                <a16:creationId xmlns:a16="http://schemas.microsoft.com/office/drawing/2014/main" id="{02F99AC4-1C2B-459F-9BDF-9FE241AE5BB1}"/>
              </a:ext>
            </a:extLst>
          </p:cNvPr>
          <p:cNvSpPr/>
          <p:nvPr/>
        </p:nvSpPr>
        <p:spPr>
          <a:xfrm>
            <a:off x="6434086" y="4535204"/>
            <a:ext cx="933269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12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Thread(1,1)</a:t>
            </a:r>
            <a:endParaRPr lang="zh-CN" altLang="en-US" sz="12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24" name="图片 123">
            <a:extLst>
              <a:ext uri="{FF2B5EF4-FFF2-40B4-BE49-F238E27FC236}">
                <a16:creationId xmlns:a16="http://schemas.microsoft.com/office/drawing/2014/main" id="{332D6ACA-5BED-4F7C-84F3-73C991873D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0436" y="4748390"/>
            <a:ext cx="171629" cy="479551"/>
          </a:xfrm>
          <a:prstGeom prst="rect">
            <a:avLst/>
          </a:prstGeom>
        </p:spPr>
      </p:pic>
      <p:sp>
        <p:nvSpPr>
          <p:cNvPr id="125" name="矩形 124">
            <a:extLst>
              <a:ext uri="{FF2B5EF4-FFF2-40B4-BE49-F238E27FC236}">
                <a16:creationId xmlns:a16="http://schemas.microsoft.com/office/drawing/2014/main" id="{C5A43B61-690B-4C8C-BE7D-CFA01931F072}"/>
              </a:ext>
            </a:extLst>
          </p:cNvPr>
          <p:cNvSpPr/>
          <p:nvPr/>
        </p:nvSpPr>
        <p:spPr>
          <a:xfrm>
            <a:off x="7328681" y="4575988"/>
            <a:ext cx="809825" cy="690583"/>
          </a:xfrm>
          <a:prstGeom prst="rect">
            <a:avLst/>
          </a:prstGeom>
          <a:solidFill>
            <a:srgbClr val="F3662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6" name="矩形 125">
            <a:extLst>
              <a:ext uri="{FF2B5EF4-FFF2-40B4-BE49-F238E27FC236}">
                <a16:creationId xmlns:a16="http://schemas.microsoft.com/office/drawing/2014/main" id="{EC3196C0-20F2-4E51-9295-DE9073C57129}"/>
              </a:ext>
            </a:extLst>
          </p:cNvPr>
          <p:cNvSpPr/>
          <p:nvPr/>
        </p:nvSpPr>
        <p:spPr>
          <a:xfrm>
            <a:off x="7256082" y="4535204"/>
            <a:ext cx="933269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12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Thread(2,1)</a:t>
            </a:r>
            <a:endParaRPr lang="zh-CN" altLang="en-US" sz="12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27" name="图片 126">
            <a:extLst>
              <a:ext uri="{FF2B5EF4-FFF2-40B4-BE49-F238E27FC236}">
                <a16:creationId xmlns:a16="http://schemas.microsoft.com/office/drawing/2014/main" id="{7C9A7785-E51F-43AF-8AB0-963192CB2B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2432" y="4748390"/>
            <a:ext cx="171629" cy="479551"/>
          </a:xfrm>
          <a:prstGeom prst="rect">
            <a:avLst/>
          </a:prstGeom>
        </p:spPr>
      </p:pic>
      <p:sp>
        <p:nvSpPr>
          <p:cNvPr id="128" name="矩形 127">
            <a:extLst>
              <a:ext uri="{FF2B5EF4-FFF2-40B4-BE49-F238E27FC236}">
                <a16:creationId xmlns:a16="http://schemas.microsoft.com/office/drawing/2014/main" id="{4A6DBA84-7A74-45AC-BEC7-8E2BFD883B09}"/>
              </a:ext>
            </a:extLst>
          </p:cNvPr>
          <p:cNvSpPr/>
          <p:nvPr/>
        </p:nvSpPr>
        <p:spPr>
          <a:xfrm>
            <a:off x="8143266" y="4575988"/>
            <a:ext cx="809825" cy="690583"/>
          </a:xfrm>
          <a:prstGeom prst="rect">
            <a:avLst/>
          </a:prstGeom>
          <a:solidFill>
            <a:srgbClr val="F3662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9" name="矩形 128">
            <a:extLst>
              <a:ext uri="{FF2B5EF4-FFF2-40B4-BE49-F238E27FC236}">
                <a16:creationId xmlns:a16="http://schemas.microsoft.com/office/drawing/2014/main" id="{5F92DC2F-29C3-427E-9886-66B3ED41F2D8}"/>
              </a:ext>
            </a:extLst>
          </p:cNvPr>
          <p:cNvSpPr/>
          <p:nvPr/>
        </p:nvSpPr>
        <p:spPr>
          <a:xfrm>
            <a:off x="8070667" y="4535204"/>
            <a:ext cx="933269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12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Thread(3,1)</a:t>
            </a:r>
            <a:endParaRPr lang="zh-CN" altLang="en-US" sz="12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30" name="图片 129">
            <a:extLst>
              <a:ext uri="{FF2B5EF4-FFF2-40B4-BE49-F238E27FC236}">
                <a16:creationId xmlns:a16="http://schemas.microsoft.com/office/drawing/2014/main" id="{7F3CF17E-55E7-4F32-854D-78E316A33B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017" y="4748390"/>
            <a:ext cx="171629" cy="479551"/>
          </a:xfrm>
          <a:prstGeom prst="rect">
            <a:avLst/>
          </a:prstGeom>
        </p:spPr>
      </p:pic>
      <p:sp>
        <p:nvSpPr>
          <p:cNvPr id="131" name="矩形 130">
            <a:extLst>
              <a:ext uri="{FF2B5EF4-FFF2-40B4-BE49-F238E27FC236}">
                <a16:creationId xmlns:a16="http://schemas.microsoft.com/office/drawing/2014/main" id="{1D72617F-CD67-4B9B-B943-8452B3D1FF75}"/>
              </a:ext>
            </a:extLst>
          </p:cNvPr>
          <p:cNvSpPr/>
          <p:nvPr/>
        </p:nvSpPr>
        <p:spPr>
          <a:xfrm>
            <a:off x="5684689" y="5262052"/>
            <a:ext cx="809825" cy="690583"/>
          </a:xfrm>
          <a:prstGeom prst="rect">
            <a:avLst/>
          </a:prstGeom>
          <a:solidFill>
            <a:srgbClr val="F3662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2" name="矩形 131">
            <a:extLst>
              <a:ext uri="{FF2B5EF4-FFF2-40B4-BE49-F238E27FC236}">
                <a16:creationId xmlns:a16="http://schemas.microsoft.com/office/drawing/2014/main" id="{8A8F75F5-20C5-4B88-AA85-C8D6F77767D3}"/>
              </a:ext>
            </a:extLst>
          </p:cNvPr>
          <p:cNvSpPr/>
          <p:nvPr/>
        </p:nvSpPr>
        <p:spPr>
          <a:xfrm>
            <a:off x="5612090" y="5221268"/>
            <a:ext cx="933269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12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Thread(0,2)</a:t>
            </a:r>
            <a:endParaRPr lang="zh-CN" altLang="en-US" sz="12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33" name="图片 132">
            <a:extLst>
              <a:ext uri="{FF2B5EF4-FFF2-40B4-BE49-F238E27FC236}">
                <a16:creationId xmlns:a16="http://schemas.microsoft.com/office/drawing/2014/main" id="{2E23D66C-DD9A-4D83-8662-FF0E691977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8440" y="5434454"/>
            <a:ext cx="171629" cy="479551"/>
          </a:xfrm>
          <a:prstGeom prst="rect">
            <a:avLst/>
          </a:prstGeom>
        </p:spPr>
      </p:pic>
      <p:sp>
        <p:nvSpPr>
          <p:cNvPr id="134" name="矩形 133">
            <a:extLst>
              <a:ext uri="{FF2B5EF4-FFF2-40B4-BE49-F238E27FC236}">
                <a16:creationId xmlns:a16="http://schemas.microsoft.com/office/drawing/2014/main" id="{1D9A58C4-CB0E-4AF6-BACB-407174F1B01F}"/>
              </a:ext>
            </a:extLst>
          </p:cNvPr>
          <p:cNvSpPr/>
          <p:nvPr/>
        </p:nvSpPr>
        <p:spPr>
          <a:xfrm>
            <a:off x="6506685" y="5262052"/>
            <a:ext cx="809825" cy="690583"/>
          </a:xfrm>
          <a:prstGeom prst="rect">
            <a:avLst/>
          </a:prstGeom>
          <a:solidFill>
            <a:srgbClr val="F3662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5" name="矩形 134">
            <a:extLst>
              <a:ext uri="{FF2B5EF4-FFF2-40B4-BE49-F238E27FC236}">
                <a16:creationId xmlns:a16="http://schemas.microsoft.com/office/drawing/2014/main" id="{A6978FFA-28B6-43B2-874D-3EA04A8FB0D3}"/>
              </a:ext>
            </a:extLst>
          </p:cNvPr>
          <p:cNvSpPr/>
          <p:nvPr/>
        </p:nvSpPr>
        <p:spPr>
          <a:xfrm>
            <a:off x="6434086" y="5221268"/>
            <a:ext cx="933269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12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Thread(1,2)</a:t>
            </a:r>
            <a:endParaRPr lang="zh-CN" altLang="en-US" sz="12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36" name="图片 135">
            <a:extLst>
              <a:ext uri="{FF2B5EF4-FFF2-40B4-BE49-F238E27FC236}">
                <a16:creationId xmlns:a16="http://schemas.microsoft.com/office/drawing/2014/main" id="{A547CF13-653E-4194-A488-185522B7B8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0436" y="5434454"/>
            <a:ext cx="171629" cy="479551"/>
          </a:xfrm>
          <a:prstGeom prst="rect">
            <a:avLst/>
          </a:prstGeom>
        </p:spPr>
      </p:pic>
      <p:sp>
        <p:nvSpPr>
          <p:cNvPr id="137" name="矩形 136">
            <a:extLst>
              <a:ext uri="{FF2B5EF4-FFF2-40B4-BE49-F238E27FC236}">
                <a16:creationId xmlns:a16="http://schemas.microsoft.com/office/drawing/2014/main" id="{F30CAF25-72CB-4EB7-A03A-802ED9A51D63}"/>
              </a:ext>
            </a:extLst>
          </p:cNvPr>
          <p:cNvSpPr/>
          <p:nvPr/>
        </p:nvSpPr>
        <p:spPr>
          <a:xfrm>
            <a:off x="7328681" y="5262052"/>
            <a:ext cx="809825" cy="690583"/>
          </a:xfrm>
          <a:prstGeom prst="rect">
            <a:avLst/>
          </a:prstGeom>
          <a:solidFill>
            <a:srgbClr val="F3662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8" name="矩形 137">
            <a:extLst>
              <a:ext uri="{FF2B5EF4-FFF2-40B4-BE49-F238E27FC236}">
                <a16:creationId xmlns:a16="http://schemas.microsoft.com/office/drawing/2014/main" id="{3520314B-823E-45ED-B396-FE40B352BD7A}"/>
              </a:ext>
            </a:extLst>
          </p:cNvPr>
          <p:cNvSpPr/>
          <p:nvPr/>
        </p:nvSpPr>
        <p:spPr>
          <a:xfrm>
            <a:off x="7256082" y="5221268"/>
            <a:ext cx="933269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12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Thread(2,2)</a:t>
            </a:r>
            <a:endParaRPr lang="zh-CN" altLang="en-US" sz="12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39" name="图片 138">
            <a:extLst>
              <a:ext uri="{FF2B5EF4-FFF2-40B4-BE49-F238E27FC236}">
                <a16:creationId xmlns:a16="http://schemas.microsoft.com/office/drawing/2014/main" id="{1A9A1AC8-7F5D-497C-B718-83BD4E807C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2432" y="5434454"/>
            <a:ext cx="171629" cy="479551"/>
          </a:xfrm>
          <a:prstGeom prst="rect">
            <a:avLst/>
          </a:prstGeom>
        </p:spPr>
      </p:pic>
      <p:sp>
        <p:nvSpPr>
          <p:cNvPr id="140" name="矩形 139">
            <a:extLst>
              <a:ext uri="{FF2B5EF4-FFF2-40B4-BE49-F238E27FC236}">
                <a16:creationId xmlns:a16="http://schemas.microsoft.com/office/drawing/2014/main" id="{1E98E012-31CF-4379-8819-1295C0B2C740}"/>
              </a:ext>
            </a:extLst>
          </p:cNvPr>
          <p:cNvSpPr/>
          <p:nvPr/>
        </p:nvSpPr>
        <p:spPr>
          <a:xfrm>
            <a:off x="8143266" y="5262052"/>
            <a:ext cx="809825" cy="690583"/>
          </a:xfrm>
          <a:prstGeom prst="rect">
            <a:avLst/>
          </a:prstGeom>
          <a:solidFill>
            <a:srgbClr val="F3662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1" name="矩形 140">
            <a:extLst>
              <a:ext uri="{FF2B5EF4-FFF2-40B4-BE49-F238E27FC236}">
                <a16:creationId xmlns:a16="http://schemas.microsoft.com/office/drawing/2014/main" id="{2071CE6B-022D-47D6-A1F9-CC238260CBCB}"/>
              </a:ext>
            </a:extLst>
          </p:cNvPr>
          <p:cNvSpPr/>
          <p:nvPr/>
        </p:nvSpPr>
        <p:spPr>
          <a:xfrm>
            <a:off x="8070667" y="5221268"/>
            <a:ext cx="933269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12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Thread(3,2)</a:t>
            </a:r>
            <a:endParaRPr lang="zh-CN" altLang="en-US" sz="12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42" name="图片 141">
            <a:extLst>
              <a:ext uri="{FF2B5EF4-FFF2-40B4-BE49-F238E27FC236}">
                <a16:creationId xmlns:a16="http://schemas.microsoft.com/office/drawing/2014/main" id="{4D020EB3-9BBA-4045-83B9-C9F5E9C231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017" y="5434454"/>
            <a:ext cx="171629" cy="479551"/>
          </a:xfrm>
          <a:prstGeom prst="rect">
            <a:avLst/>
          </a:prstGeom>
        </p:spPr>
      </p:pic>
      <p:cxnSp>
        <p:nvCxnSpPr>
          <p:cNvPr id="51" name="直接箭头连接符 50">
            <a:extLst>
              <a:ext uri="{FF2B5EF4-FFF2-40B4-BE49-F238E27FC236}">
                <a16:creationId xmlns:a16="http://schemas.microsoft.com/office/drawing/2014/main" id="{3BDE190F-835E-480D-9173-C37A07AAEE13}"/>
              </a:ext>
            </a:extLst>
          </p:cNvPr>
          <p:cNvCxnSpPr>
            <a:cxnSpLocks/>
          </p:cNvCxnSpPr>
          <p:nvPr/>
        </p:nvCxnSpPr>
        <p:spPr>
          <a:xfrm>
            <a:off x="5190126" y="4853813"/>
            <a:ext cx="396659" cy="124641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2" name="组合 161">
            <a:extLst>
              <a:ext uri="{FF2B5EF4-FFF2-40B4-BE49-F238E27FC236}">
                <a16:creationId xmlns:a16="http://schemas.microsoft.com/office/drawing/2014/main" id="{E473D8B1-F018-493D-BB02-C6CE33AACB8D}"/>
              </a:ext>
            </a:extLst>
          </p:cNvPr>
          <p:cNvGrpSpPr/>
          <p:nvPr/>
        </p:nvGrpSpPr>
        <p:grpSpPr>
          <a:xfrm>
            <a:off x="4107146" y="4963761"/>
            <a:ext cx="1140057" cy="901593"/>
            <a:chOff x="6544128" y="2411412"/>
            <a:chExt cx="1140057" cy="901593"/>
          </a:xfrm>
        </p:grpSpPr>
        <p:sp>
          <p:nvSpPr>
            <p:cNvPr id="163" name="矩形 162">
              <a:extLst>
                <a:ext uri="{FF2B5EF4-FFF2-40B4-BE49-F238E27FC236}">
                  <a16:creationId xmlns:a16="http://schemas.microsoft.com/office/drawing/2014/main" id="{B331C789-58FF-4589-8D66-ECB6E4D4D292}"/>
                </a:ext>
              </a:extLst>
            </p:cNvPr>
            <p:cNvSpPr/>
            <p:nvPr/>
          </p:nvSpPr>
          <p:spPr>
            <a:xfrm>
              <a:off x="6553628" y="2435961"/>
              <a:ext cx="1074409" cy="877044"/>
            </a:xfrm>
            <a:prstGeom prst="rect">
              <a:avLst/>
            </a:prstGeom>
            <a:solidFill>
              <a:srgbClr val="FFCA1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4" name="矩形 163">
              <a:extLst>
                <a:ext uri="{FF2B5EF4-FFF2-40B4-BE49-F238E27FC236}">
                  <a16:creationId xmlns:a16="http://schemas.microsoft.com/office/drawing/2014/main" id="{EEF855CF-FB82-46DA-ABE8-5419D5E2B4FA}"/>
                </a:ext>
              </a:extLst>
            </p:cNvPr>
            <p:cNvSpPr/>
            <p:nvPr/>
          </p:nvSpPr>
          <p:spPr>
            <a:xfrm>
              <a:off x="6544128" y="2411412"/>
              <a:ext cx="1140057" cy="3693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CN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Block(2,1)</a:t>
              </a:r>
              <a:endParaRPr lang="zh-CN" alt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pic>
          <p:nvPicPr>
            <p:cNvPr id="165" name="图片 164">
              <a:extLst>
                <a:ext uri="{FF2B5EF4-FFF2-40B4-BE49-F238E27FC236}">
                  <a16:creationId xmlns:a16="http://schemas.microsoft.com/office/drawing/2014/main" id="{9C64FC80-163A-4774-983F-A886F87F698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32766" y="2737894"/>
              <a:ext cx="955526" cy="512134"/>
            </a:xfrm>
            <a:prstGeom prst="rect">
              <a:avLst/>
            </a:prstGeom>
          </p:spPr>
        </p:pic>
      </p:grpSp>
      <p:grpSp>
        <p:nvGrpSpPr>
          <p:cNvPr id="166" name="组合 165">
            <a:extLst>
              <a:ext uri="{FF2B5EF4-FFF2-40B4-BE49-F238E27FC236}">
                <a16:creationId xmlns:a16="http://schemas.microsoft.com/office/drawing/2014/main" id="{ABFB50E9-31A9-42AB-BC08-6F3D150AF0C7}"/>
              </a:ext>
            </a:extLst>
          </p:cNvPr>
          <p:cNvGrpSpPr/>
          <p:nvPr/>
        </p:nvGrpSpPr>
        <p:grpSpPr>
          <a:xfrm>
            <a:off x="2963459" y="3936857"/>
            <a:ext cx="1140057" cy="901593"/>
            <a:chOff x="6544128" y="2411412"/>
            <a:chExt cx="1140057" cy="901593"/>
          </a:xfrm>
        </p:grpSpPr>
        <p:sp>
          <p:nvSpPr>
            <p:cNvPr id="167" name="矩形 166">
              <a:extLst>
                <a:ext uri="{FF2B5EF4-FFF2-40B4-BE49-F238E27FC236}">
                  <a16:creationId xmlns:a16="http://schemas.microsoft.com/office/drawing/2014/main" id="{627A9794-C372-48E6-B0D6-81C399DAFC1E}"/>
                </a:ext>
              </a:extLst>
            </p:cNvPr>
            <p:cNvSpPr/>
            <p:nvPr/>
          </p:nvSpPr>
          <p:spPr>
            <a:xfrm>
              <a:off x="6553628" y="2435961"/>
              <a:ext cx="1074409" cy="877044"/>
            </a:xfrm>
            <a:prstGeom prst="rect">
              <a:avLst/>
            </a:prstGeom>
            <a:solidFill>
              <a:srgbClr val="FFCA1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8" name="矩形 167">
              <a:extLst>
                <a:ext uri="{FF2B5EF4-FFF2-40B4-BE49-F238E27FC236}">
                  <a16:creationId xmlns:a16="http://schemas.microsoft.com/office/drawing/2014/main" id="{BBF438D2-5755-41F3-BAA8-25D7396A638F}"/>
                </a:ext>
              </a:extLst>
            </p:cNvPr>
            <p:cNvSpPr/>
            <p:nvPr/>
          </p:nvSpPr>
          <p:spPr>
            <a:xfrm>
              <a:off x="6544128" y="2411412"/>
              <a:ext cx="1140057" cy="3693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CN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Block(1,0)</a:t>
              </a:r>
              <a:endParaRPr lang="zh-CN" alt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pic>
          <p:nvPicPr>
            <p:cNvPr id="169" name="图片 168">
              <a:extLst>
                <a:ext uri="{FF2B5EF4-FFF2-40B4-BE49-F238E27FC236}">
                  <a16:creationId xmlns:a16="http://schemas.microsoft.com/office/drawing/2014/main" id="{32FEBC78-445B-495F-AB22-2A783D62DD8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32766" y="2737894"/>
              <a:ext cx="955526" cy="512134"/>
            </a:xfrm>
            <a:prstGeom prst="rect">
              <a:avLst/>
            </a:prstGeom>
          </p:spPr>
        </p:pic>
      </p:grpSp>
      <p:grpSp>
        <p:nvGrpSpPr>
          <p:cNvPr id="170" name="组合 169">
            <a:extLst>
              <a:ext uri="{FF2B5EF4-FFF2-40B4-BE49-F238E27FC236}">
                <a16:creationId xmlns:a16="http://schemas.microsoft.com/office/drawing/2014/main" id="{4578D6E4-C7F1-4B8D-BF13-1D21DA07B33C}"/>
              </a:ext>
            </a:extLst>
          </p:cNvPr>
          <p:cNvGrpSpPr/>
          <p:nvPr/>
        </p:nvGrpSpPr>
        <p:grpSpPr>
          <a:xfrm>
            <a:off x="2963459" y="4963761"/>
            <a:ext cx="1140057" cy="901593"/>
            <a:chOff x="6544128" y="2411412"/>
            <a:chExt cx="1140057" cy="901593"/>
          </a:xfrm>
        </p:grpSpPr>
        <p:sp>
          <p:nvSpPr>
            <p:cNvPr id="171" name="矩形 170">
              <a:extLst>
                <a:ext uri="{FF2B5EF4-FFF2-40B4-BE49-F238E27FC236}">
                  <a16:creationId xmlns:a16="http://schemas.microsoft.com/office/drawing/2014/main" id="{D58763E3-D6AE-41D5-B5A4-1E182DA5114C}"/>
                </a:ext>
              </a:extLst>
            </p:cNvPr>
            <p:cNvSpPr/>
            <p:nvPr/>
          </p:nvSpPr>
          <p:spPr>
            <a:xfrm>
              <a:off x="6553628" y="2435961"/>
              <a:ext cx="1074409" cy="877044"/>
            </a:xfrm>
            <a:prstGeom prst="rect">
              <a:avLst/>
            </a:prstGeom>
            <a:solidFill>
              <a:srgbClr val="FFCA1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72" name="矩形 171">
              <a:extLst>
                <a:ext uri="{FF2B5EF4-FFF2-40B4-BE49-F238E27FC236}">
                  <a16:creationId xmlns:a16="http://schemas.microsoft.com/office/drawing/2014/main" id="{C4FE9B7A-B14A-42E7-856A-E345F0B1F19C}"/>
                </a:ext>
              </a:extLst>
            </p:cNvPr>
            <p:cNvSpPr/>
            <p:nvPr/>
          </p:nvSpPr>
          <p:spPr>
            <a:xfrm>
              <a:off x="6544128" y="2411412"/>
              <a:ext cx="1140057" cy="3693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CN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Block(1,1)</a:t>
              </a:r>
              <a:endParaRPr lang="zh-CN" alt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pic>
          <p:nvPicPr>
            <p:cNvPr id="173" name="图片 172">
              <a:extLst>
                <a:ext uri="{FF2B5EF4-FFF2-40B4-BE49-F238E27FC236}">
                  <a16:creationId xmlns:a16="http://schemas.microsoft.com/office/drawing/2014/main" id="{CC90546D-DF20-4665-997F-79163BA839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32766" y="2737894"/>
              <a:ext cx="955526" cy="512134"/>
            </a:xfrm>
            <a:prstGeom prst="rect">
              <a:avLst/>
            </a:prstGeom>
          </p:spPr>
        </p:pic>
      </p:grpSp>
      <p:grpSp>
        <p:nvGrpSpPr>
          <p:cNvPr id="174" name="组合 173">
            <a:extLst>
              <a:ext uri="{FF2B5EF4-FFF2-40B4-BE49-F238E27FC236}">
                <a16:creationId xmlns:a16="http://schemas.microsoft.com/office/drawing/2014/main" id="{F44E16FB-A991-4DB5-AB70-6DC54898EACE}"/>
              </a:ext>
            </a:extLst>
          </p:cNvPr>
          <p:cNvGrpSpPr/>
          <p:nvPr/>
        </p:nvGrpSpPr>
        <p:grpSpPr>
          <a:xfrm>
            <a:off x="1821582" y="3936857"/>
            <a:ext cx="1140057" cy="901593"/>
            <a:chOff x="6544128" y="2411412"/>
            <a:chExt cx="1140057" cy="901593"/>
          </a:xfrm>
        </p:grpSpPr>
        <p:sp>
          <p:nvSpPr>
            <p:cNvPr id="175" name="矩形 174">
              <a:extLst>
                <a:ext uri="{FF2B5EF4-FFF2-40B4-BE49-F238E27FC236}">
                  <a16:creationId xmlns:a16="http://schemas.microsoft.com/office/drawing/2014/main" id="{CD0A2BC2-F6BF-412C-BAE2-42251ACDF7A7}"/>
                </a:ext>
              </a:extLst>
            </p:cNvPr>
            <p:cNvSpPr/>
            <p:nvPr/>
          </p:nvSpPr>
          <p:spPr>
            <a:xfrm>
              <a:off x="6553628" y="2435961"/>
              <a:ext cx="1074409" cy="877044"/>
            </a:xfrm>
            <a:prstGeom prst="rect">
              <a:avLst/>
            </a:prstGeom>
            <a:solidFill>
              <a:srgbClr val="FFCA1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76" name="矩形 175">
              <a:extLst>
                <a:ext uri="{FF2B5EF4-FFF2-40B4-BE49-F238E27FC236}">
                  <a16:creationId xmlns:a16="http://schemas.microsoft.com/office/drawing/2014/main" id="{3DFB2514-A80E-4714-A368-FAB71E71B83E}"/>
                </a:ext>
              </a:extLst>
            </p:cNvPr>
            <p:cNvSpPr/>
            <p:nvPr/>
          </p:nvSpPr>
          <p:spPr>
            <a:xfrm>
              <a:off x="6544128" y="2411412"/>
              <a:ext cx="1140057" cy="3693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CN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Block(0,0)</a:t>
              </a:r>
              <a:endParaRPr lang="zh-CN" alt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pic>
          <p:nvPicPr>
            <p:cNvPr id="177" name="图片 176">
              <a:extLst>
                <a:ext uri="{FF2B5EF4-FFF2-40B4-BE49-F238E27FC236}">
                  <a16:creationId xmlns:a16="http://schemas.microsoft.com/office/drawing/2014/main" id="{6901C07E-2AF2-4F13-B8DF-1872C4FB83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32766" y="2737894"/>
              <a:ext cx="955526" cy="512134"/>
            </a:xfrm>
            <a:prstGeom prst="rect">
              <a:avLst/>
            </a:prstGeom>
          </p:spPr>
        </p:pic>
      </p:grpSp>
      <p:grpSp>
        <p:nvGrpSpPr>
          <p:cNvPr id="178" name="组合 177">
            <a:extLst>
              <a:ext uri="{FF2B5EF4-FFF2-40B4-BE49-F238E27FC236}">
                <a16:creationId xmlns:a16="http://schemas.microsoft.com/office/drawing/2014/main" id="{946F102F-C722-4292-ABB9-667EFE1E6D9F}"/>
              </a:ext>
            </a:extLst>
          </p:cNvPr>
          <p:cNvGrpSpPr/>
          <p:nvPr/>
        </p:nvGrpSpPr>
        <p:grpSpPr>
          <a:xfrm>
            <a:off x="1821582" y="4976035"/>
            <a:ext cx="1140057" cy="901593"/>
            <a:chOff x="6544128" y="2411412"/>
            <a:chExt cx="1140057" cy="901593"/>
          </a:xfrm>
        </p:grpSpPr>
        <p:sp>
          <p:nvSpPr>
            <p:cNvPr id="179" name="矩形 178">
              <a:extLst>
                <a:ext uri="{FF2B5EF4-FFF2-40B4-BE49-F238E27FC236}">
                  <a16:creationId xmlns:a16="http://schemas.microsoft.com/office/drawing/2014/main" id="{548130DD-BA50-4440-952A-35B648887811}"/>
                </a:ext>
              </a:extLst>
            </p:cNvPr>
            <p:cNvSpPr/>
            <p:nvPr/>
          </p:nvSpPr>
          <p:spPr>
            <a:xfrm>
              <a:off x="6553628" y="2435961"/>
              <a:ext cx="1074409" cy="877044"/>
            </a:xfrm>
            <a:prstGeom prst="rect">
              <a:avLst/>
            </a:prstGeom>
            <a:solidFill>
              <a:srgbClr val="FFCA1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80" name="矩形 179">
              <a:extLst>
                <a:ext uri="{FF2B5EF4-FFF2-40B4-BE49-F238E27FC236}">
                  <a16:creationId xmlns:a16="http://schemas.microsoft.com/office/drawing/2014/main" id="{119DBFBA-A175-47DA-A945-DF3DDD76B6C8}"/>
                </a:ext>
              </a:extLst>
            </p:cNvPr>
            <p:cNvSpPr/>
            <p:nvPr/>
          </p:nvSpPr>
          <p:spPr>
            <a:xfrm>
              <a:off x="6544128" y="2411412"/>
              <a:ext cx="1140057" cy="3693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CN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Block(0,1)</a:t>
              </a:r>
              <a:endParaRPr lang="zh-CN" alt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pic>
          <p:nvPicPr>
            <p:cNvPr id="181" name="图片 180">
              <a:extLst>
                <a:ext uri="{FF2B5EF4-FFF2-40B4-BE49-F238E27FC236}">
                  <a16:creationId xmlns:a16="http://schemas.microsoft.com/office/drawing/2014/main" id="{0576C746-C695-43EB-897D-2A5821D037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32766" y="2737894"/>
              <a:ext cx="955526" cy="512134"/>
            </a:xfrm>
            <a:prstGeom prst="rect">
              <a:avLst/>
            </a:prstGeom>
          </p:spPr>
        </p:pic>
      </p:grpSp>
      <p:sp>
        <p:nvSpPr>
          <p:cNvPr id="184" name="矩形 183">
            <a:extLst>
              <a:ext uri="{FF2B5EF4-FFF2-40B4-BE49-F238E27FC236}">
                <a16:creationId xmlns:a16="http://schemas.microsoft.com/office/drawing/2014/main" id="{B145CF8B-64DD-4B8F-BC91-D024EAF53F41}"/>
              </a:ext>
            </a:extLst>
          </p:cNvPr>
          <p:cNvSpPr/>
          <p:nvPr/>
        </p:nvSpPr>
        <p:spPr>
          <a:xfrm>
            <a:off x="5689191" y="3885405"/>
            <a:ext cx="3263900" cy="700356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86" name="直接箭头连接符 185">
            <a:extLst>
              <a:ext uri="{FF2B5EF4-FFF2-40B4-BE49-F238E27FC236}">
                <a16:creationId xmlns:a16="http://schemas.microsoft.com/office/drawing/2014/main" id="{93A50C5E-6B25-40B1-AAC6-E034EE552A05}"/>
              </a:ext>
            </a:extLst>
          </p:cNvPr>
          <p:cNvCxnSpPr>
            <a:cxnSpLocks/>
          </p:cNvCxnSpPr>
          <p:nvPr/>
        </p:nvCxnSpPr>
        <p:spPr>
          <a:xfrm flipV="1">
            <a:off x="8937885" y="3828892"/>
            <a:ext cx="576320" cy="785712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0" name="Picture 2">
            <a:extLst>
              <a:ext uri="{FF2B5EF4-FFF2-40B4-BE49-F238E27FC236}">
                <a16:creationId xmlns:a16="http://schemas.microsoft.com/office/drawing/2014/main" id="{94E4FF1C-A228-4E6A-9EAE-F2B9ABE454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2" t="11545" r="42918"/>
          <a:stretch/>
        </p:blipFill>
        <p:spPr bwMode="auto">
          <a:xfrm>
            <a:off x="1723959" y="554010"/>
            <a:ext cx="3603692" cy="2734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1" name="矩形 190">
            <a:extLst>
              <a:ext uri="{FF2B5EF4-FFF2-40B4-BE49-F238E27FC236}">
                <a16:creationId xmlns:a16="http://schemas.microsoft.com/office/drawing/2014/main" id="{5269D999-ABDC-42DF-AF7D-2ED7F1679410}"/>
              </a:ext>
            </a:extLst>
          </p:cNvPr>
          <p:cNvSpPr/>
          <p:nvPr/>
        </p:nvSpPr>
        <p:spPr>
          <a:xfrm>
            <a:off x="2550835" y="198571"/>
            <a:ext cx="2030868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GPU/</a:t>
            </a:r>
            <a:r>
              <a:rPr lang="en-US" altLang="zh-CN" sz="20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Muti</a:t>
            </a:r>
            <a:r>
              <a:rPr lang="en-US" altLang="zh-CN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zh-CN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SM</a:t>
            </a:r>
            <a:endParaRPr lang="zh-CN" altLang="en-US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92" name="Picture 4">
            <a:extLst>
              <a:ext uri="{FF2B5EF4-FFF2-40B4-BE49-F238E27FC236}">
                <a16:creationId xmlns:a16="http://schemas.microsoft.com/office/drawing/2014/main" id="{977D7977-6A4E-40C5-821A-3A5148213C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8" t="16704" r="48645" b="8705"/>
          <a:stretch/>
        </p:blipFill>
        <p:spPr bwMode="auto">
          <a:xfrm>
            <a:off x="5577084" y="554010"/>
            <a:ext cx="3492020" cy="2734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3" name="直接箭头连接符 192">
            <a:extLst>
              <a:ext uri="{FF2B5EF4-FFF2-40B4-BE49-F238E27FC236}">
                <a16:creationId xmlns:a16="http://schemas.microsoft.com/office/drawing/2014/main" id="{180C234B-B655-4655-87E5-D842AF814CD8}"/>
              </a:ext>
            </a:extLst>
          </p:cNvPr>
          <p:cNvCxnSpPr>
            <a:cxnSpLocks/>
          </p:cNvCxnSpPr>
          <p:nvPr/>
        </p:nvCxnSpPr>
        <p:spPr>
          <a:xfrm flipV="1">
            <a:off x="5297518" y="554010"/>
            <a:ext cx="279566" cy="68525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直接箭头连接符 193">
            <a:extLst>
              <a:ext uri="{FF2B5EF4-FFF2-40B4-BE49-F238E27FC236}">
                <a16:creationId xmlns:a16="http://schemas.microsoft.com/office/drawing/2014/main" id="{2DD8FF85-BA1D-488E-8A79-6AFF86535C72}"/>
              </a:ext>
            </a:extLst>
          </p:cNvPr>
          <p:cNvCxnSpPr>
            <a:cxnSpLocks/>
            <a:stCxn id="190" idx="3"/>
          </p:cNvCxnSpPr>
          <p:nvPr/>
        </p:nvCxnSpPr>
        <p:spPr>
          <a:xfrm>
            <a:off x="5327651" y="1921022"/>
            <a:ext cx="278176" cy="136701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5" name="矩形 194">
            <a:extLst>
              <a:ext uri="{FF2B5EF4-FFF2-40B4-BE49-F238E27FC236}">
                <a16:creationId xmlns:a16="http://schemas.microsoft.com/office/drawing/2014/main" id="{5200F8BA-A504-4A7D-9DF8-245F44B99F36}"/>
              </a:ext>
            </a:extLst>
          </p:cNvPr>
          <p:cNvSpPr/>
          <p:nvPr/>
        </p:nvSpPr>
        <p:spPr>
          <a:xfrm>
            <a:off x="4442550" y="1198402"/>
            <a:ext cx="885101" cy="7162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7" name="矩形 196">
            <a:extLst>
              <a:ext uri="{FF2B5EF4-FFF2-40B4-BE49-F238E27FC236}">
                <a16:creationId xmlns:a16="http://schemas.microsoft.com/office/drawing/2014/main" id="{05F303EA-8325-440A-876D-AB102A229E54}"/>
              </a:ext>
            </a:extLst>
          </p:cNvPr>
          <p:cNvSpPr/>
          <p:nvPr/>
        </p:nvSpPr>
        <p:spPr>
          <a:xfrm>
            <a:off x="8704184" y="1625679"/>
            <a:ext cx="243483" cy="24915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98" name="组合 197">
            <a:extLst>
              <a:ext uri="{FF2B5EF4-FFF2-40B4-BE49-F238E27FC236}">
                <a16:creationId xmlns:a16="http://schemas.microsoft.com/office/drawing/2014/main" id="{391D987B-6FFB-43F9-9A67-5C437D1E539C}"/>
              </a:ext>
            </a:extLst>
          </p:cNvPr>
          <p:cNvGrpSpPr/>
          <p:nvPr/>
        </p:nvGrpSpPr>
        <p:grpSpPr>
          <a:xfrm>
            <a:off x="9477520" y="1105775"/>
            <a:ext cx="2284469" cy="1847913"/>
            <a:chOff x="8910474" y="938342"/>
            <a:chExt cx="1900801" cy="1847913"/>
          </a:xfrm>
        </p:grpSpPr>
        <p:pic>
          <p:nvPicPr>
            <p:cNvPr id="201" name="Picture 6">
              <a:extLst>
                <a:ext uri="{FF2B5EF4-FFF2-40B4-BE49-F238E27FC236}">
                  <a16:creationId xmlns:a16="http://schemas.microsoft.com/office/drawing/2014/main" id="{0676CFA4-7DBE-4A2B-9198-2132F20C7B2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692" t="16125" r="32446" b="70947"/>
            <a:stretch/>
          </p:blipFill>
          <p:spPr bwMode="auto">
            <a:xfrm>
              <a:off x="8910474" y="938342"/>
              <a:ext cx="1900801" cy="18479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2" name="图片 201">
              <a:extLst>
                <a:ext uri="{FF2B5EF4-FFF2-40B4-BE49-F238E27FC236}">
                  <a16:creationId xmlns:a16="http://schemas.microsoft.com/office/drawing/2014/main" id="{27B15003-5F50-433C-825F-DA7C5B30746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117281" y="1181262"/>
              <a:ext cx="1512947" cy="1362071"/>
            </a:xfrm>
            <a:prstGeom prst="rect">
              <a:avLst/>
            </a:prstGeom>
          </p:spPr>
        </p:pic>
      </p:grpSp>
      <p:cxnSp>
        <p:nvCxnSpPr>
          <p:cNvPr id="199" name="直接箭头连接符 198">
            <a:extLst>
              <a:ext uri="{FF2B5EF4-FFF2-40B4-BE49-F238E27FC236}">
                <a16:creationId xmlns:a16="http://schemas.microsoft.com/office/drawing/2014/main" id="{F28F9990-616B-44EB-AF5F-6ADBBE4A5FC0}"/>
              </a:ext>
            </a:extLst>
          </p:cNvPr>
          <p:cNvCxnSpPr>
            <a:cxnSpLocks/>
          </p:cNvCxnSpPr>
          <p:nvPr/>
        </p:nvCxnSpPr>
        <p:spPr>
          <a:xfrm>
            <a:off x="8947667" y="1857375"/>
            <a:ext cx="609083" cy="107630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直接箭头连接符 199">
            <a:extLst>
              <a:ext uri="{FF2B5EF4-FFF2-40B4-BE49-F238E27FC236}">
                <a16:creationId xmlns:a16="http://schemas.microsoft.com/office/drawing/2014/main" id="{199C8B8E-0A97-47C6-BB62-6C2700BEBC81}"/>
              </a:ext>
            </a:extLst>
          </p:cNvPr>
          <p:cNvCxnSpPr>
            <a:cxnSpLocks/>
            <a:stCxn id="228" idx="3"/>
          </p:cNvCxnSpPr>
          <p:nvPr/>
        </p:nvCxnSpPr>
        <p:spPr>
          <a:xfrm flipV="1">
            <a:off x="8953028" y="1188027"/>
            <a:ext cx="603722" cy="42523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3" name="矩形 202">
            <a:extLst>
              <a:ext uri="{FF2B5EF4-FFF2-40B4-BE49-F238E27FC236}">
                <a16:creationId xmlns:a16="http://schemas.microsoft.com/office/drawing/2014/main" id="{E9289832-DD70-4AFA-8FC4-2506578D3CDC}"/>
              </a:ext>
            </a:extLst>
          </p:cNvPr>
          <p:cNvSpPr/>
          <p:nvPr/>
        </p:nvSpPr>
        <p:spPr>
          <a:xfrm>
            <a:off x="5495246" y="181303"/>
            <a:ext cx="3744218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Stream Multiprocessor (SM)</a:t>
            </a:r>
            <a:endParaRPr lang="zh-CN" altLang="en-US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205" name="直接箭头连接符 204">
            <a:extLst>
              <a:ext uri="{FF2B5EF4-FFF2-40B4-BE49-F238E27FC236}">
                <a16:creationId xmlns:a16="http://schemas.microsoft.com/office/drawing/2014/main" id="{00F0CAB5-F021-4B5E-8579-F4946408DB7E}"/>
              </a:ext>
            </a:extLst>
          </p:cNvPr>
          <p:cNvCxnSpPr>
            <a:cxnSpLocks/>
          </p:cNvCxnSpPr>
          <p:nvPr/>
        </p:nvCxnSpPr>
        <p:spPr>
          <a:xfrm>
            <a:off x="8736410" y="1925617"/>
            <a:ext cx="460101" cy="1118109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8" name="矩形 217">
            <a:extLst>
              <a:ext uri="{FF2B5EF4-FFF2-40B4-BE49-F238E27FC236}">
                <a16:creationId xmlns:a16="http://schemas.microsoft.com/office/drawing/2014/main" id="{24F0FC48-DB50-4AFF-BBF9-FC5B53086CFA}"/>
              </a:ext>
            </a:extLst>
          </p:cNvPr>
          <p:cNvSpPr/>
          <p:nvPr/>
        </p:nvSpPr>
        <p:spPr>
          <a:xfrm>
            <a:off x="9003936" y="3055227"/>
            <a:ext cx="780983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Warp</a:t>
            </a:r>
            <a:endParaRPr lang="zh-CN" alt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20" name="矩形 219">
            <a:extLst>
              <a:ext uri="{FF2B5EF4-FFF2-40B4-BE49-F238E27FC236}">
                <a16:creationId xmlns:a16="http://schemas.microsoft.com/office/drawing/2014/main" id="{F15D8677-C4FE-4A2A-A9D1-0C082A453AE1}"/>
              </a:ext>
            </a:extLst>
          </p:cNvPr>
          <p:cNvSpPr/>
          <p:nvPr/>
        </p:nvSpPr>
        <p:spPr>
          <a:xfrm>
            <a:off x="9775971" y="1756140"/>
            <a:ext cx="1732119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Stream Processor</a:t>
            </a:r>
          </a:p>
          <a:p>
            <a:pPr algn="ctr"/>
            <a:r>
              <a:rPr lang="en-US" altLang="zh-CN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</a:t>
            </a:r>
            <a:r>
              <a:rPr lang="en-US" altLang="zh-CN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CUDA Core</a:t>
            </a:r>
            <a:r>
              <a:rPr lang="en-US" altLang="zh-CN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</a:t>
            </a:r>
            <a:endParaRPr lang="en-US" altLang="zh-CN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21" name="矩形 220">
            <a:extLst>
              <a:ext uri="{FF2B5EF4-FFF2-40B4-BE49-F238E27FC236}">
                <a16:creationId xmlns:a16="http://schemas.microsoft.com/office/drawing/2014/main" id="{B63C2899-FE0F-431E-9DA0-3BB9CAAA9837}"/>
              </a:ext>
            </a:extLst>
          </p:cNvPr>
          <p:cNvSpPr/>
          <p:nvPr/>
        </p:nvSpPr>
        <p:spPr>
          <a:xfrm>
            <a:off x="9519661" y="3825876"/>
            <a:ext cx="2147781" cy="1634436"/>
          </a:xfrm>
          <a:prstGeom prst="rect">
            <a:avLst/>
          </a:prstGeom>
          <a:solidFill>
            <a:srgbClr val="F3662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2" name="矩形 221">
            <a:extLst>
              <a:ext uri="{FF2B5EF4-FFF2-40B4-BE49-F238E27FC236}">
                <a16:creationId xmlns:a16="http://schemas.microsoft.com/office/drawing/2014/main" id="{E66F788E-6FE2-481F-9E91-EE483ABC886B}"/>
              </a:ext>
            </a:extLst>
          </p:cNvPr>
          <p:cNvSpPr/>
          <p:nvPr/>
        </p:nvSpPr>
        <p:spPr>
          <a:xfrm>
            <a:off x="8138506" y="4585761"/>
            <a:ext cx="826381" cy="660562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23" name="直接箭头连接符 222">
            <a:extLst>
              <a:ext uri="{FF2B5EF4-FFF2-40B4-BE49-F238E27FC236}">
                <a16:creationId xmlns:a16="http://schemas.microsoft.com/office/drawing/2014/main" id="{E3423CB9-3ACE-4CEA-A1BF-F9282FDB974F}"/>
              </a:ext>
            </a:extLst>
          </p:cNvPr>
          <p:cNvCxnSpPr>
            <a:cxnSpLocks/>
          </p:cNvCxnSpPr>
          <p:nvPr/>
        </p:nvCxnSpPr>
        <p:spPr>
          <a:xfrm>
            <a:off x="8953091" y="5246323"/>
            <a:ext cx="566570" cy="180509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矩形 225">
            <a:extLst>
              <a:ext uri="{FF2B5EF4-FFF2-40B4-BE49-F238E27FC236}">
                <a16:creationId xmlns:a16="http://schemas.microsoft.com/office/drawing/2014/main" id="{FE3FE31C-CC1E-47E9-9D42-9885BA8BC2C6}"/>
              </a:ext>
            </a:extLst>
          </p:cNvPr>
          <p:cNvSpPr/>
          <p:nvPr/>
        </p:nvSpPr>
        <p:spPr>
          <a:xfrm>
            <a:off x="10063922" y="3943580"/>
            <a:ext cx="952504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Thread</a:t>
            </a:r>
            <a:endParaRPr lang="zh-CN" altLang="en-US" sz="24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27" name="图片 226">
            <a:extLst>
              <a:ext uri="{FF2B5EF4-FFF2-40B4-BE49-F238E27FC236}">
                <a16:creationId xmlns:a16="http://schemas.microsoft.com/office/drawing/2014/main" id="{BDD148CC-11FE-443C-800C-67DDF5FA21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9127" y="4417599"/>
            <a:ext cx="337937" cy="944236"/>
          </a:xfrm>
          <a:prstGeom prst="rect">
            <a:avLst/>
          </a:prstGeom>
        </p:spPr>
      </p:pic>
      <p:sp>
        <p:nvSpPr>
          <p:cNvPr id="228" name="矩形 227">
            <a:extLst>
              <a:ext uri="{FF2B5EF4-FFF2-40B4-BE49-F238E27FC236}">
                <a16:creationId xmlns:a16="http://schemas.microsoft.com/office/drawing/2014/main" id="{F68780DE-E28B-4683-9706-762F1C71C85F}"/>
              </a:ext>
            </a:extLst>
          </p:cNvPr>
          <p:cNvSpPr/>
          <p:nvPr/>
        </p:nvSpPr>
        <p:spPr>
          <a:xfrm>
            <a:off x="5658152" y="1293920"/>
            <a:ext cx="3294876" cy="638682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36" name="直接箭头连接符 235">
            <a:extLst>
              <a:ext uri="{FF2B5EF4-FFF2-40B4-BE49-F238E27FC236}">
                <a16:creationId xmlns:a16="http://schemas.microsoft.com/office/drawing/2014/main" id="{FA824F27-DDF0-435B-825C-CC205FC36048}"/>
              </a:ext>
            </a:extLst>
          </p:cNvPr>
          <p:cNvCxnSpPr>
            <a:cxnSpLocks/>
          </p:cNvCxnSpPr>
          <p:nvPr/>
        </p:nvCxnSpPr>
        <p:spPr>
          <a:xfrm flipV="1">
            <a:off x="8748510" y="3413347"/>
            <a:ext cx="448001" cy="496931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9" name="箭头: 上下 238">
            <a:extLst>
              <a:ext uri="{FF2B5EF4-FFF2-40B4-BE49-F238E27FC236}">
                <a16:creationId xmlns:a16="http://schemas.microsoft.com/office/drawing/2014/main" id="{2DD50E4F-17DA-4141-A47C-DC29AAEC60D0}"/>
              </a:ext>
            </a:extLst>
          </p:cNvPr>
          <p:cNvSpPr/>
          <p:nvPr/>
        </p:nvSpPr>
        <p:spPr>
          <a:xfrm>
            <a:off x="10453369" y="2933676"/>
            <a:ext cx="173611" cy="883920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4" name="箭头: 上下 243">
            <a:extLst>
              <a:ext uri="{FF2B5EF4-FFF2-40B4-BE49-F238E27FC236}">
                <a16:creationId xmlns:a16="http://schemas.microsoft.com/office/drawing/2014/main" id="{36E66671-28B3-4D2B-9098-4E5556B5395C}"/>
              </a:ext>
            </a:extLst>
          </p:cNvPr>
          <p:cNvSpPr/>
          <p:nvPr/>
        </p:nvSpPr>
        <p:spPr>
          <a:xfrm>
            <a:off x="7226622" y="3179445"/>
            <a:ext cx="110843" cy="379804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5" name="箭头: 上下 244">
            <a:extLst>
              <a:ext uri="{FF2B5EF4-FFF2-40B4-BE49-F238E27FC236}">
                <a16:creationId xmlns:a16="http://schemas.microsoft.com/office/drawing/2014/main" id="{AEAB1C9C-AAE0-409E-A82B-A1658A8233EF}"/>
              </a:ext>
            </a:extLst>
          </p:cNvPr>
          <p:cNvSpPr/>
          <p:nvPr/>
        </p:nvSpPr>
        <p:spPr>
          <a:xfrm>
            <a:off x="3482218" y="3191191"/>
            <a:ext cx="110843" cy="379804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21879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3FAA3CC2-7303-44A4-8808-29D678DC32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856" y="546587"/>
            <a:ext cx="10049432" cy="5575079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D6707324-4846-4577-9C3A-76CE3D1281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1856" y="1117599"/>
            <a:ext cx="4520477" cy="500406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CFB7C44-BE91-4CEF-8622-567A01F118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2331" y="1257432"/>
            <a:ext cx="5528957" cy="47244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BEA8880-EB39-49E7-9662-D787899B2BE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6501" b="-1"/>
          <a:stretch/>
        </p:blipFill>
        <p:spPr>
          <a:xfrm>
            <a:off x="2749345" y="546587"/>
            <a:ext cx="1524205" cy="51359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1019A8F-915C-4C68-8C0A-2FCD4D2FE8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06977" y="546587"/>
            <a:ext cx="1479667" cy="571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0391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39985776-BE32-414B-8D61-BAB7C7F2F0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2840" y="1174601"/>
            <a:ext cx="6592220" cy="2133898"/>
          </a:xfrm>
          <a:prstGeom prst="rect">
            <a:avLst/>
          </a:prstGeom>
        </p:spPr>
      </p:pic>
      <p:sp>
        <p:nvSpPr>
          <p:cNvPr id="5" name="左大括号 4">
            <a:extLst>
              <a:ext uri="{FF2B5EF4-FFF2-40B4-BE49-F238E27FC236}">
                <a16:creationId xmlns:a16="http://schemas.microsoft.com/office/drawing/2014/main" id="{87C609C4-9778-4004-B916-A8B098EA51A2}"/>
              </a:ext>
            </a:extLst>
          </p:cNvPr>
          <p:cNvSpPr/>
          <p:nvPr/>
        </p:nvSpPr>
        <p:spPr>
          <a:xfrm rot="16200000">
            <a:off x="3876528" y="2943373"/>
            <a:ext cx="216196" cy="1187450"/>
          </a:xfrm>
          <a:prstGeom prst="lef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8FA8149-1695-4E57-AFDC-6F1810057431}"/>
              </a:ext>
            </a:extLst>
          </p:cNvPr>
          <p:cNvSpPr/>
          <p:nvPr/>
        </p:nvSpPr>
        <p:spPr>
          <a:xfrm>
            <a:off x="3301586" y="3606800"/>
            <a:ext cx="1366080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Sub-sapce1</a:t>
            </a:r>
            <a:endParaRPr lang="zh-CN" alt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82381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1674BB6E-DA7D-4AD7-A468-553975291AE6}"/>
              </a:ext>
            </a:extLst>
          </p:cNvPr>
          <p:cNvSpPr/>
          <p:nvPr/>
        </p:nvSpPr>
        <p:spPr>
          <a:xfrm>
            <a:off x="1674795" y="1174282"/>
            <a:ext cx="2906829" cy="196355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chemeClr val="tx1"/>
                </a:solidFill>
              </a:rPr>
              <a:t>GPU</a:t>
            </a:r>
            <a:endParaRPr lang="en-US" altLang="zh-CN" dirty="0">
              <a:solidFill>
                <a:schemeClr val="tx1"/>
              </a:solidFill>
            </a:endParaRPr>
          </a:p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并行距离计算</a:t>
            </a:r>
            <a:r>
              <a:rPr lang="en-US" altLang="zh-CN" b="1" dirty="0">
                <a:solidFill>
                  <a:schemeClr val="tx1"/>
                </a:solidFill>
              </a:rPr>
              <a:t>(</a:t>
            </a:r>
            <a:r>
              <a:rPr lang="zh-CN" altLang="en-US" b="1" dirty="0">
                <a:solidFill>
                  <a:schemeClr val="tx1"/>
                </a:solidFill>
              </a:rPr>
              <a:t>用压缩向量</a:t>
            </a:r>
            <a:r>
              <a:rPr lang="en-US" altLang="zh-CN" b="1" dirty="0">
                <a:solidFill>
                  <a:schemeClr val="tx1"/>
                </a:solidFill>
              </a:rPr>
              <a:t>)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9AE9A47F-E6C1-4009-A225-994E654C5384}"/>
              </a:ext>
            </a:extLst>
          </p:cNvPr>
          <p:cNvSpPr/>
          <p:nvPr/>
        </p:nvSpPr>
        <p:spPr>
          <a:xfrm>
            <a:off x="5168766" y="1174282"/>
            <a:ext cx="2656573" cy="196355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dirty="0">
                <a:solidFill>
                  <a:schemeClr val="tx1"/>
                </a:solidFill>
              </a:rPr>
              <a:t>主存</a:t>
            </a:r>
            <a:endParaRPr lang="en-US" altLang="zh-CN" sz="3200" dirty="0">
              <a:solidFill>
                <a:schemeClr val="tx1"/>
              </a:solidFill>
            </a:endParaRPr>
          </a:p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存储图结构</a:t>
            </a:r>
          </a:p>
        </p:txBody>
      </p:sp>
    </p:spTree>
    <p:extLst>
      <p:ext uri="{BB962C8B-B14F-4D97-AF65-F5344CB8AC3E}">
        <p14:creationId xmlns:p14="http://schemas.microsoft.com/office/powerpoint/2010/main" val="14061084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3080</TotalTime>
  <Words>333</Words>
  <Application>Microsoft Office PowerPoint</Application>
  <PresentationFormat>宽屏</PresentationFormat>
  <Paragraphs>103</Paragraphs>
  <Slides>11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15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Hiroaki Dann</dc:creator>
  <cp:lastModifiedBy>Hiroaki Dann</cp:lastModifiedBy>
  <cp:revision>28</cp:revision>
  <dcterms:created xsi:type="dcterms:W3CDTF">2024-10-30T09:44:40Z</dcterms:created>
  <dcterms:modified xsi:type="dcterms:W3CDTF">2024-11-01T13:04:50Z</dcterms:modified>
</cp:coreProperties>
</file>